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7" r:id="rId2"/>
    <p:sldId id="258" r:id="rId3"/>
    <p:sldId id="1090" r:id="rId4"/>
    <p:sldId id="278" r:id="rId5"/>
    <p:sldId id="279" r:id="rId6"/>
    <p:sldId id="281" r:id="rId7"/>
    <p:sldId id="293" r:id="rId8"/>
    <p:sldId id="282" r:id="rId9"/>
    <p:sldId id="289" r:id="rId10"/>
    <p:sldId id="298" r:id="rId11"/>
    <p:sldId id="1153" r:id="rId12"/>
    <p:sldId id="300" r:id="rId13"/>
    <p:sldId id="299" r:id="rId14"/>
    <p:sldId id="1138" r:id="rId15"/>
    <p:sldId id="1154" r:id="rId16"/>
    <p:sldId id="1091" r:id="rId17"/>
    <p:sldId id="1105" r:id="rId18"/>
    <p:sldId id="1092" r:id="rId19"/>
    <p:sldId id="1139" r:id="rId20"/>
    <p:sldId id="1140" r:id="rId21"/>
    <p:sldId id="920" r:id="rId22"/>
    <p:sldId id="921" r:id="rId23"/>
    <p:sldId id="922" r:id="rId24"/>
    <p:sldId id="1141" r:id="rId25"/>
    <p:sldId id="1142" r:id="rId26"/>
    <p:sldId id="1143" r:id="rId27"/>
    <p:sldId id="1145" r:id="rId28"/>
    <p:sldId id="1144" r:id="rId29"/>
    <p:sldId id="405" r:id="rId30"/>
    <p:sldId id="407" r:id="rId31"/>
    <p:sldId id="1146" r:id="rId32"/>
    <p:sldId id="1147" r:id="rId33"/>
    <p:sldId id="339" r:id="rId34"/>
    <p:sldId id="341" r:id="rId35"/>
    <p:sldId id="342" r:id="rId36"/>
    <p:sldId id="1148" r:id="rId37"/>
    <p:sldId id="1149" r:id="rId38"/>
    <p:sldId id="1150" r:id="rId39"/>
    <p:sldId id="1151" r:id="rId40"/>
    <p:sldId id="915" r:id="rId41"/>
    <p:sldId id="1152"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61" autoAdjust="0"/>
    <p:restoredTop sz="94660"/>
  </p:normalViewPr>
  <p:slideViewPr>
    <p:cSldViewPr snapToGrid="0">
      <p:cViewPr varScale="1">
        <p:scale>
          <a:sx n="86" d="100"/>
          <a:sy n="86" d="100"/>
        </p:scale>
        <p:origin x="38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BBDE89-65D6-4175-9514-50FE9CE4C477}" type="datetimeFigureOut">
              <a:rPr lang="ru-RU" smtClean="0"/>
              <a:t>31.10.2024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CD1E1-54F5-4CDC-8FE2-B7F4CFEC3F85}" type="slidenum">
              <a:rPr lang="ru-RU" smtClean="0"/>
              <a:t>‹#›</a:t>
            </a:fld>
            <a:endParaRPr lang="ru-RU"/>
          </a:p>
        </p:txBody>
      </p:sp>
    </p:spTree>
    <p:extLst>
      <p:ext uri="{BB962C8B-B14F-4D97-AF65-F5344CB8AC3E}">
        <p14:creationId xmlns:p14="http://schemas.microsoft.com/office/powerpoint/2010/main" val="2212899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6343875E-04AB-475C-9289-64CE96940C9B}" type="slidenum">
              <a:rPr lang="ru-RU" smtClean="0"/>
              <a:t>1</a:t>
            </a:fld>
            <a:endParaRPr lang="ru-RU"/>
          </a:p>
        </p:txBody>
      </p:sp>
    </p:spTree>
    <p:extLst>
      <p:ext uri="{BB962C8B-B14F-4D97-AF65-F5344CB8AC3E}">
        <p14:creationId xmlns:p14="http://schemas.microsoft.com/office/powerpoint/2010/main" val="3377708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ru-RU" altLang="ru-RU" dirty="0">
                <a:latin typeface="Times New Roman" pitchFamily="18" charset="0"/>
                <a:cs typeface="Times New Roman" pitchFamily="18" charset="0"/>
              </a:rPr>
              <a:t>Этимология слова коррупция производна от латинского глагола «</a:t>
            </a:r>
            <a:r>
              <a:rPr lang="en-US" altLang="ru-RU" dirty="0" err="1">
                <a:latin typeface="Times New Roman" pitchFamily="18" charset="0"/>
                <a:cs typeface="Times New Roman" pitchFamily="18" charset="0"/>
              </a:rPr>
              <a:t>corrumpere</a:t>
            </a:r>
            <a:r>
              <a:rPr lang="ru-RU" altLang="ru-RU" dirty="0">
                <a:latin typeface="Times New Roman" pitchFamily="18" charset="0"/>
                <a:cs typeface="Times New Roman" pitchFamily="18" charset="0"/>
              </a:rPr>
              <a:t>», употребляемого в значениях</a:t>
            </a:r>
            <a:r>
              <a:rPr lang="en-US" altLang="ru-RU" dirty="0">
                <a:latin typeface="Times New Roman" pitchFamily="18" charset="0"/>
                <a:cs typeface="Times New Roman" pitchFamily="18" charset="0"/>
              </a:rPr>
              <a:t> </a:t>
            </a:r>
            <a:r>
              <a:rPr lang="ru-RU" altLang="ru-RU" dirty="0">
                <a:latin typeface="Times New Roman" pitchFamily="18" charset="0"/>
                <a:cs typeface="Times New Roman" pitchFamily="18" charset="0"/>
              </a:rPr>
              <a:t>«ломать», «нарушать», «</a:t>
            </a:r>
            <a:r>
              <a:rPr lang="vi-VN" altLang="ru-RU" dirty="0">
                <a:latin typeface="Times New Roman" pitchFamily="18" charset="0"/>
                <a:cs typeface="Times New Roman" pitchFamily="18" charset="0"/>
              </a:rPr>
              <a:t>растлевать</a:t>
            </a:r>
            <a:r>
              <a:rPr lang="ru-RU" altLang="ru-RU" dirty="0">
                <a:latin typeface="Times New Roman" pitchFamily="18" charset="0"/>
                <a:cs typeface="Times New Roman" pitchFamily="18" charset="0"/>
              </a:rPr>
              <a:t>».</a:t>
            </a:r>
          </a:p>
          <a:p>
            <a:pPr algn="just"/>
            <a:endParaRPr lang="ru-RU" altLang="ru-RU" dirty="0">
              <a:latin typeface="Times New Roman" pitchFamily="18" charset="0"/>
              <a:cs typeface="Times New Roman" pitchFamily="18" charset="0"/>
            </a:endParaRPr>
          </a:p>
          <a:p>
            <a:pPr algn="just"/>
            <a:r>
              <a:rPr lang="ru-RU" altLang="ru-RU" dirty="0">
                <a:latin typeface="Times New Roman" pitchFamily="18" charset="0"/>
                <a:cs typeface="Times New Roman" pitchFamily="18" charset="0"/>
              </a:rPr>
              <a:t>Под коррупцией обычно понимается противоправное использование должностным  или иным лицом своего положения в целях получения ненадлежащей выгоды для себя или третьих лиц, представление другими лицами такой выгоды,  а также посредничество и иные формы содействия в совершении указанных деяний</a:t>
            </a:r>
          </a:p>
          <a:p>
            <a:endParaRPr lang="ru-RU" altLang="ru-RU" dirty="0"/>
          </a:p>
        </p:txBody>
      </p:sp>
      <p:sp>
        <p:nvSpPr>
          <p:cNvPr id="5222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D9326E9-6C39-427B-9BA2-C3B42F08B35A}" type="slidenum">
              <a:rPr lang="ru-RU" altLang="ru-RU" smtClean="0"/>
              <a:pPr eaLnBrk="1" hangingPunct="1"/>
              <a:t>2</a:t>
            </a:fld>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D6DADB2-A0E7-4AE9-B1D4-D9A69F18FEC3}" type="slidenum">
              <a:rPr lang="ru-RU" smtClean="0"/>
              <a:t>4</a:t>
            </a:fld>
            <a:endParaRPr lang="ru-RU"/>
          </a:p>
        </p:txBody>
      </p:sp>
    </p:spTree>
    <p:extLst>
      <p:ext uri="{BB962C8B-B14F-4D97-AF65-F5344CB8AC3E}">
        <p14:creationId xmlns:p14="http://schemas.microsoft.com/office/powerpoint/2010/main" val="321321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a:ln/>
        </p:spPr>
      </p:sp>
      <p:sp>
        <p:nvSpPr>
          <p:cNvPr id="5120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ru-RU" dirty="0"/>
          </a:p>
        </p:txBody>
      </p:sp>
      <p:sp>
        <p:nvSpPr>
          <p:cNvPr id="4" name="Номер слайда 3"/>
          <p:cNvSpPr>
            <a:spLocks noGrp="1"/>
          </p:cNvSpPr>
          <p:nvPr>
            <p:ph type="sldNum" sz="quarter" idx="5"/>
          </p:nvPr>
        </p:nvSpPr>
        <p:spPr/>
        <p:txBody>
          <a:bodyPr/>
          <a:lstStyle/>
          <a:p>
            <a:pPr>
              <a:defRPr/>
            </a:pPr>
            <a:fld id="{782A5DAE-871A-4322-B324-FF023181E120}" type="slidenum">
              <a:rPr lang="ru-RU" smtClean="0"/>
              <a:pPr>
                <a:defRPr/>
              </a:pPr>
              <a:t>7</a:t>
            </a:fld>
            <a:endParaRPr lang="ru-RU" dirty="0"/>
          </a:p>
        </p:txBody>
      </p:sp>
    </p:spTree>
    <p:extLst>
      <p:ext uri="{BB962C8B-B14F-4D97-AF65-F5344CB8AC3E}">
        <p14:creationId xmlns:p14="http://schemas.microsoft.com/office/powerpoint/2010/main" val="2426091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53C1B9BE-FBC8-48F8-9E31-CFAAD3874743}" type="slidenum">
              <a:rPr lang="ru-RU" smtClean="0"/>
              <a:pPr/>
              <a:t>17</a:t>
            </a:fld>
            <a:endParaRPr lang="ru-RU"/>
          </a:p>
        </p:txBody>
      </p:sp>
    </p:spTree>
    <p:extLst>
      <p:ext uri="{BB962C8B-B14F-4D97-AF65-F5344CB8AC3E}">
        <p14:creationId xmlns:p14="http://schemas.microsoft.com/office/powerpoint/2010/main" val="309302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72661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15624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8015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3923068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9728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841717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1071562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376080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806918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7AEDB0-A1F2-486B-A116-28664EDB3D29}" type="datetimeFigureOut">
              <a:rPr lang="ru-RU" smtClean="0"/>
              <a:t>31.10.2024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86024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D7AEDB0-A1F2-486B-A116-28664EDB3D29}" type="datetimeFigureOut">
              <a:rPr lang="ru-RU" smtClean="0"/>
              <a:t>31.10.2024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201010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D7AEDB0-A1F2-486B-A116-28664EDB3D29}" type="datetimeFigureOut">
              <a:rPr lang="ru-RU" smtClean="0"/>
              <a:t>31.10.2024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280036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D7AEDB0-A1F2-486B-A116-28664EDB3D29}" type="datetimeFigureOut">
              <a:rPr lang="ru-RU" smtClean="0"/>
              <a:t>31.10.2024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2787450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AEDB0-A1F2-486B-A116-28664EDB3D29}" type="datetimeFigureOut">
              <a:rPr lang="ru-RU" smtClean="0"/>
              <a:t>31.10.2024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113983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D7AEDB0-A1F2-486B-A116-28664EDB3D29}" type="datetimeFigureOut">
              <a:rPr lang="ru-RU" smtClean="0"/>
              <a:t>31.10.2024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2361576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D7AEDB0-A1F2-486B-A116-28664EDB3D29}" type="datetimeFigureOut">
              <a:rPr lang="ru-RU" smtClean="0"/>
              <a:t>31.10.2024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27E4B0-282A-4D34-9252-6F26FE18A268}" type="slidenum">
              <a:rPr lang="ru-RU" smtClean="0"/>
              <a:t>‹#›</a:t>
            </a:fld>
            <a:endParaRPr lang="ru-RU"/>
          </a:p>
        </p:txBody>
      </p:sp>
    </p:spTree>
    <p:extLst>
      <p:ext uri="{BB962C8B-B14F-4D97-AF65-F5344CB8AC3E}">
        <p14:creationId xmlns:p14="http://schemas.microsoft.com/office/powerpoint/2010/main" val="244664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7AEDB0-A1F2-486B-A116-28664EDB3D29}" type="datetimeFigureOut">
              <a:rPr lang="ru-RU" smtClean="0"/>
              <a:t>31.10.2024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27E4B0-282A-4D34-9252-6F26FE18A268}" type="slidenum">
              <a:rPr lang="ru-RU" smtClean="0"/>
              <a:t>‹#›</a:t>
            </a:fld>
            <a:endParaRPr lang="ru-RU"/>
          </a:p>
        </p:txBody>
      </p:sp>
    </p:spTree>
    <p:extLst>
      <p:ext uri="{BB962C8B-B14F-4D97-AF65-F5344CB8AC3E}">
        <p14:creationId xmlns:p14="http://schemas.microsoft.com/office/powerpoint/2010/main" val="1384800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8747" y="2351782"/>
            <a:ext cx="9395728" cy="1077218"/>
          </a:xfrm>
          <a:prstGeom prst="rect">
            <a:avLst/>
          </a:prstGeom>
          <a:noFill/>
        </p:spPr>
        <p:txBody>
          <a:bodyPr wrap="square">
            <a:spAutoFit/>
          </a:bodyPr>
          <a:lstStyle/>
          <a:p>
            <a:pPr algn="ctr">
              <a:defRPr/>
            </a:pPr>
            <a:r>
              <a:rPr lang="ru-RU" sz="3200" b="1" dirty="0">
                <a:solidFill>
                  <a:schemeClr val="tx2">
                    <a:lumMod val="75000"/>
                  </a:schemeClr>
                </a:solidFill>
                <a:latin typeface="Times New Roman" panose="02020603050405020304" pitchFamily="18" charset="0"/>
                <a:cs typeface="Times New Roman" panose="02020603050405020304" pitchFamily="18" charset="0"/>
              </a:rPr>
              <a:t>Построение системы антикоррупционного комплаенса в организации</a:t>
            </a:r>
          </a:p>
        </p:txBody>
      </p:sp>
      <p:sp>
        <p:nvSpPr>
          <p:cNvPr id="3" name="Подзаголовок 2"/>
          <p:cNvSpPr>
            <a:spLocks noGrp="1"/>
          </p:cNvSpPr>
          <p:nvPr>
            <p:ph type="subTitle" idx="1"/>
          </p:nvPr>
        </p:nvSpPr>
        <p:spPr>
          <a:xfrm>
            <a:off x="698212" y="4390208"/>
            <a:ext cx="8362778" cy="1862091"/>
          </a:xfrm>
        </p:spPr>
        <p:txBody>
          <a:bodyPr>
            <a:normAutofit/>
          </a:bodyPr>
          <a:lstStyle/>
          <a:p>
            <a:pPr algn="just"/>
            <a:r>
              <a:rPr lang="ru-RU" sz="2600" b="1" dirty="0">
                <a:latin typeface="Times New Roman" pitchFamily="18" charset="0"/>
                <a:cs typeface="Times New Roman" pitchFamily="18" charset="0"/>
              </a:rPr>
              <a:t>	</a:t>
            </a:r>
            <a:r>
              <a:rPr lang="ru-RU" sz="2200" b="1" dirty="0">
                <a:solidFill>
                  <a:schemeClr val="tx1"/>
                </a:solidFill>
                <a:latin typeface="Times New Roman" pitchFamily="18" charset="0"/>
                <a:cs typeface="Times New Roman" pitchFamily="18" charset="0"/>
              </a:rPr>
              <a:t>Цирин Артем Михайлович </a:t>
            </a:r>
            <a:r>
              <a:rPr lang="ru-RU" sz="2200" dirty="0">
                <a:solidFill>
                  <a:schemeClr val="tx1"/>
                </a:solidFill>
                <a:latin typeface="Times New Roman" pitchFamily="18" charset="0"/>
                <a:cs typeface="Times New Roman" pitchFamily="18" charset="0"/>
              </a:rPr>
              <a:t>– секретарь Бюро Междисциплинарного совета по координации научного и учебно-методического обеспечения противодействия коррупции, член Комиссии по координации работы по противодействию коррупции в Московской области, кандидат юридических наук</a:t>
            </a:r>
          </a:p>
        </p:txBody>
      </p:sp>
      <p:pic>
        <p:nvPicPr>
          <p:cNvPr id="7" name="Рисунок 6">
            <a:extLst>
              <a:ext uri="{FF2B5EF4-FFF2-40B4-BE49-F238E27FC236}">
                <a16:creationId xmlns:a16="http://schemas.microsoft.com/office/drawing/2014/main" id="{D1508D21-DDDF-1D37-1A65-A7D29183F8BE}"/>
              </a:ext>
            </a:extLst>
          </p:cNvPr>
          <p:cNvPicPr>
            <a:picLocks noChangeAspect="1"/>
          </p:cNvPicPr>
          <p:nvPr/>
        </p:nvPicPr>
        <p:blipFill>
          <a:blip r:embed="rId3"/>
          <a:stretch>
            <a:fillRect/>
          </a:stretch>
        </p:blipFill>
        <p:spPr>
          <a:xfrm>
            <a:off x="1059888" y="145465"/>
            <a:ext cx="2659852" cy="831821"/>
          </a:xfrm>
          <a:prstGeom prst="rect">
            <a:avLst/>
          </a:prstGeom>
        </p:spPr>
      </p:pic>
      <p:sp>
        <p:nvSpPr>
          <p:cNvPr id="10" name="TextBox 9">
            <a:extLst>
              <a:ext uri="{FF2B5EF4-FFF2-40B4-BE49-F238E27FC236}">
                <a16:creationId xmlns:a16="http://schemas.microsoft.com/office/drawing/2014/main" id="{BCDC24C8-FB9D-0C7D-805E-73C41BAB283E}"/>
              </a:ext>
            </a:extLst>
          </p:cNvPr>
          <p:cNvSpPr txBox="1"/>
          <p:nvPr/>
        </p:nvSpPr>
        <p:spPr>
          <a:xfrm>
            <a:off x="2121763" y="1390574"/>
            <a:ext cx="7450669" cy="646331"/>
          </a:xfrm>
          <a:prstGeom prst="rect">
            <a:avLst/>
          </a:prstGeom>
          <a:noFill/>
        </p:spPr>
        <p:txBody>
          <a:bodyPr wrap="square">
            <a:spAutoFit/>
          </a:bodyPr>
          <a:lstStyle/>
          <a:p>
            <a:pPr algn="just"/>
            <a:r>
              <a:rPr lang="ru-RU" b="1" i="0" dirty="0">
                <a:solidFill>
                  <a:srgbClr val="202C59"/>
                </a:solidFill>
                <a:effectLst/>
                <a:latin typeface="Times New Roman" panose="02020603050405020304" pitchFamily="18" charset="0"/>
                <a:cs typeface="Times New Roman" panose="02020603050405020304" pitchFamily="18" charset="0"/>
              </a:rPr>
              <a:t>Всероссийская онлайн-конференция «Эффективные стратегии предупреждения коррупции в организациях</a:t>
            </a:r>
            <a:r>
              <a:rPr lang="ru-RU" b="1" dirty="0">
                <a:solidFill>
                  <a:srgbClr val="202C59"/>
                </a:solidFill>
                <a:latin typeface="Times New Roman" panose="02020603050405020304" pitchFamily="18" charset="0"/>
                <a:cs typeface="Times New Roman" panose="02020603050405020304" pitchFamily="18" charset="0"/>
              </a:rPr>
              <a:t>»</a:t>
            </a:r>
            <a:endParaRPr lang="ru-RU" b="1" i="0" dirty="0">
              <a:solidFill>
                <a:srgbClr val="202C5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13367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2732" y="166626"/>
            <a:ext cx="8229600" cy="634082"/>
          </a:xfrm>
        </p:spPr>
        <p:txBody>
          <a:bodyPr>
            <a:normAutofit fontScale="90000"/>
          </a:bodyPr>
          <a:lstStyle/>
          <a:p>
            <a:r>
              <a:rPr lang="ru-RU" sz="2800" b="1" i="1" dirty="0">
                <a:solidFill>
                  <a:schemeClr val="tx2"/>
                </a:solidFill>
                <a:latin typeface="Times New Roman" panose="02020603050405020304" pitchFamily="18" charset="0"/>
                <a:cs typeface="Times New Roman" panose="02020603050405020304" pitchFamily="18" charset="0"/>
              </a:rPr>
              <a:t>Статья 13.3 Федерального закона от 25 декабря 2008 г.  № 273-ФЗ   «О противодействии коррупции»</a:t>
            </a:r>
          </a:p>
        </p:txBody>
      </p:sp>
      <p:sp>
        <p:nvSpPr>
          <p:cNvPr id="3" name="Объект 2"/>
          <p:cNvSpPr>
            <a:spLocks noGrp="1"/>
          </p:cNvSpPr>
          <p:nvPr>
            <p:ph idx="1"/>
          </p:nvPr>
        </p:nvSpPr>
        <p:spPr>
          <a:xfrm>
            <a:off x="633042" y="800708"/>
            <a:ext cx="8640960" cy="5256584"/>
          </a:xfrm>
        </p:spPr>
        <p:txBody>
          <a:bodyPr>
            <a:normAutofit fontScale="25000" lnSpcReduction="20000"/>
          </a:bodyPr>
          <a:lstStyle/>
          <a:p>
            <a:pPr marL="0" indent="0" algn="just">
              <a:buNone/>
            </a:pPr>
            <a:r>
              <a:rPr lang="ru-RU" sz="8000" dirty="0">
                <a:latin typeface="Times New Roman" panose="02020603050405020304" pitchFamily="18" charset="0"/>
                <a:cs typeface="Times New Roman" panose="02020603050405020304" pitchFamily="18" charset="0"/>
              </a:rPr>
              <a:t>	</a:t>
            </a:r>
          </a:p>
          <a:p>
            <a:pPr marL="0" indent="0" algn="just">
              <a:buNone/>
            </a:pPr>
            <a:r>
              <a:rPr lang="ru-RU" sz="8000" dirty="0">
                <a:latin typeface="Times New Roman" panose="02020603050405020304" pitchFamily="18" charset="0"/>
                <a:cs typeface="Times New Roman" panose="02020603050405020304" pitchFamily="18" charset="0"/>
              </a:rPr>
              <a:t>	 </a:t>
            </a:r>
            <a:r>
              <a:rPr lang="ru-RU" sz="8400" dirty="0">
                <a:solidFill>
                  <a:schemeClr val="tx2">
                    <a:lumMod val="75000"/>
                  </a:schemeClr>
                </a:solidFill>
                <a:latin typeface="Times New Roman" panose="02020603050405020304" pitchFamily="18" charset="0"/>
                <a:cs typeface="Times New Roman" panose="02020603050405020304" pitchFamily="18" charset="0"/>
              </a:rPr>
              <a:t>Статья 13.3. Обязанность организаций принимать меры по предупреждению коррупции</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1. Организации </a:t>
            </a:r>
            <a:r>
              <a:rPr lang="ru-RU" sz="8400" b="1" dirty="0">
                <a:solidFill>
                  <a:srgbClr val="FF0000"/>
                </a:solidFill>
                <a:latin typeface="Times New Roman" panose="02020603050405020304" pitchFamily="18" charset="0"/>
                <a:cs typeface="Times New Roman" panose="02020603050405020304" pitchFamily="18" charset="0"/>
              </a:rPr>
              <a:t>обязаны</a:t>
            </a:r>
            <a:r>
              <a:rPr lang="ru-RU" sz="8400" dirty="0">
                <a:solidFill>
                  <a:schemeClr val="tx2">
                    <a:lumMod val="75000"/>
                  </a:schemeClr>
                </a:solidFill>
                <a:latin typeface="Times New Roman" panose="02020603050405020304" pitchFamily="18" charset="0"/>
                <a:cs typeface="Times New Roman" panose="02020603050405020304" pitchFamily="18" charset="0"/>
              </a:rPr>
              <a:t> разрабатывать и принимать меры по предупреждению коррупции.</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2. Меры по предупреждению коррупции, принимаемые в организации, </a:t>
            </a:r>
            <a:r>
              <a:rPr lang="ru-RU" sz="8400" b="1" dirty="0">
                <a:solidFill>
                  <a:srgbClr val="FF0000"/>
                </a:solidFill>
                <a:latin typeface="Times New Roman" panose="02020603050405020304" pitchFamily="18" charset="0"/>
                <a:cs typeface="Times New Roman" panose="02020603050405020304" pitchFamily="18" charset="0"/>
              </a:rPr>
              <a:t>могут </a:t>
            </a:r>
            <a:r>
              <a:rPr lang="ru-RU" sz="8400" dirty="0">
                <a:solidFill>
                  <a:schemeClr val="tx2">
                    <a:lumMod val="75000"/>
                  </a:schemeClr>
                </a:solidFill>
                <a:latin typeface="Times New Roman" panose="02020603050405020304" pitchFamily="18" charset="0"/>
                <a:cs typeface="Times New Roman" panose="02020603050405020304" pitchFamily="18" charset="0"/>
              </a:rPr>
              <a:t>включать:</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1) определение подразделений или должностных лиц, ответственных за профилактику коррупционных и иных правонарушений;</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2) сотрудничество организации с правоохранительными органами;</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3) разработку и внедрение в практику стандартов и процедур, направленных на обеспечение добросовестной работы организации;</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4) принятие кодекса этики и служебного поведения работников организации;</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5) предотвращение и урегулирование конфликта интересов;</a:t>
            </a:r>
          </a:p>
          <a:p>
            <a:pPr marL="0" indent="0" algn="just">
              <a:buNone/>
            </a:pPr>
            <a:r>
              <a:rPr lang="ru-RU" sz="8400" dirty="0">
                <a:solidFill>
                  <a:schemeClr val="tx2">
                    <a:lumMod val="75000"/>
                  </a:schemeClr>
                </a:solidFill>
                <a:latin typeface="Times New Roman" panose="02020603050405020304" pitchFamily="18" charset="0"/>
                <a:cs typeface="Times New Roman" panose="02020603050405020304" pitchFamily="18" charset="0"/>
              </a:rPr>
              <a:t>	6) недопущение составления неофициальной отчетности и использования поддельных документов.</a:t>
            </a:r>
          </a:p>
          <a:p>
            <a:endParaRPr lang="ru-RU" sz="8800" dirty="0">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12C8A229-2E82-4422-AED4-365509A961A4}" type="slidenum">
              <a:rPr lang="ru-RU" smtClean="0"/>
              <a:t>10</a:t>
            </a:fld>
            <a:endParaRPr lang="ru-RU"/>
          </a:p>
        </p:txBody>
      </p:sp>
    </p:spTree>
    <p:extLst>
      <p:ext uri="{BB962C8B-B14F-4D97-AF65-F5344CB8AC3E}">
        <p14:creationId xmlns:p14="http://schemas.microsoft.com/office/powerpoint/2010/main" val="28106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37EFC7-ECFD-34A2-0836-E4BF909C8587}"/>
              </a:ext>
            </a:extLst>
          </p:cNvPr>
          <p:cNvSpPr>
            <a:spLocks noGrp="1"/>
          </p:cNvSpPr>
          <p:nvPr>
            <p:ph type="title"/>
          </p:nvPr>
        </p:nvSpPr>
        <p:spPr>
          <a:xfrm>
            <a:off x="677334" y="609600"/>
            <a:ext cx="8596668" cy="1059402"/>
          </a:xfrm>
        </p:spPr>
        <p:txBody>
          <a:bodyPr>
            <a:normAutofit/>
          </a:bodyPr>
          <a:lstStyle/>
          <a:p>
            <a:r>
              <a:rPr lang="ru-RU" sz="2800" b="1" i="1" dirty="0">
                <a:solidFill>
                  <a:schemeClr val="tx2">
                    <a:lumMod val="75000"/>
                  </a:schemeClr>
                </a:solidFill>
                <a:latin typeface="Times New Roman" panose="02020603050405020304" pitchFamily="18" charset="0"/>
                <a:cs typeface="Times New Roman" panose="02020603050405020304" pitchFamily="18" charset="0"/>
              </a:rPr>
              <a:t>Доктринальная оценка юридической конструкции статьи 13.3 ФЗ № 273</a:t>
            </a:r>
            <a:endParaRPr lang="ru-RU" sz="2800" dirty="0"/>
          </a:p>
        </p:txBody>
      </p:sp>
      <p:sp>
        <p:nvSpPr>
          <p:cNvPr id="3" name="Объект 2">
            <a:extLst>
              <a:ext uri="{FF2B5EF4-FFF2-40B4-BE49-F238E27FC236}">
                <a16:creationId xmlns:a16="http://schemas.microsoft.com/office/drawing/2014/main" id="{CF285C8E-73FD-752B-F874-906C3801A723}"/>
              </a:ext>
            </a:extLst>
          </p:cNvPr>
          <p:cNvSpPr>
            <a:spLocks noGrp="1"/>
          </p:cNvSpPr>
          <p:nvPr>
            <p:ph idx="1"/>
          </p:nvPr>
        </p:nvSpPr>
        <p:spPr>
          <a:xfrm>
            <a:off x="810499" y="1855433"/>
            <a:ext cx="8596668" cy="3533313"/>
          </a:xfrm>
        </p:spPr>
        <p:txBody>
          <a:bodyPr>
            <a:normAutofit fontScale="92500" lnSpcReduction="20000"/>
          </a:bodyPr>
          <a:lstStyle/>
          <a:p>
            <a:pPr marL="0" indent="0" algn="just">
              <a:buNone/>
            </a:pPr>
            <a:r>
              <a:rPr lang="ru-RU" dirty="0"/>
              <a:t>	</a:t>
            </a:r>
            <a:r>
              <a:rPr lang="ru-RU" sz="2400" dirty="0">
                <a:latin typeface="Times New Roman" panose="02020603050405020304" pitchFamily="18" charset="0"/>
                <a:cs typeface="Times New Roman" panose="02020603050405020304" pitchFamily="18" charset="0"/>
              </a:rPr>
              <a:t>Законодатель таким образом планировал обеспечить учет инициативы и волеизъявления организаций при выборе конкретных мер по противодействию коррупции*.</a:t>
            </a:r>
          </a:p>
          <a:p>
            <a:pPr marL="0" indent="0" algn="just">
              <a:buNone/>
            </a:pP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a:latin typeface="Times New Roman" panose="02020603050405020304" pitchFamily="18" charset="0"/>
                <a:cs typeface="Times New Roman" panose="02020603050405020304" pitchFamily="18" charset="0"/>
              </a:rPr>
              <a:t>*Хабриева Т.Я. Противодействие коррупции в организациях: международные и национальные стандарты // Противодействие коррупции в организациях: международные и национальные стандарты : материалы Девятого Евразийского антикоррупционного форума (Москва, 15 апреля 2020 г.) / ред. кол. Т. Я. Хабриева, И. И. Кучеров, А. М. Цирин, С. Н. </a:t>
            </a:r>
            <a:r>
              <a:rPr lang="ru-RU" sz="2400" dirty="0" err="1">
                <a:latin typeface="Times New Roman" panose="02020603050405020304" pitchFamily="18" charset="0"/>
                <a:cs typeface="Times New Roman" panose="02020603050405020304" pitchFamily="18" charset="0"/>
              </a:rPr>
              <a:t>Матулис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ИЗиСП</a:t>
            </a:r>
            <a:r>
              <a:rPr lang="ru-RU" sz="2400" dirty="0">
                <a:latin typeface="Times New Roman" panose="02020603050405020304" pitchFamily="18" charset="0"/>
                <a:cs typeface="Times New Roman" panose="02020603050405020304" pitchFamily="18" charset="0"/>
              </a:rPr>
              <a:t>. М. : Юриспруденция, 2021. С. 25</a:t>
            </a:r>
          </a:p>
        </p:txBody>
      </p:sp>
    </p:spTree>
    <p:extLst>
      <p:ext uri="{BB962C8B-B14F-4D97-AF65-F5344CB8AC3E}">
        <p14:creationId xmlns:p14="http://schemas.microsoft.com/office/powerpoint/2010/main" val="259864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800" b="1" i="1" dirty="0">
                <a:solidFill>
                  <a:schemeClr val="tx2">
                    <a:lumMod val="75000"/>
                  </a:schemeClr>
                </a:solidFill>
                <a:latin typeface="Times New Roman" panose="02020603050405020304" pitchFamily="18" charset="0"/>
                <a:cs typeface="Times New Roman" panose="02020603050405020304" pitchFamily="18" charset="0"/>
              </a:rPr>
              <a:t>Оценка невыполнения организацией требований части 1 статьи 13.3 ФЗ № 273 в административной практике </a:t>
            </a:r>
          </a:p>
        </p:txBody>
      </p:sp>
      <p:sp>
        <p:nvSpPr>
          <p:cNvPr id="3" name="Объект 2"/>
          <p:cNvSpPr>
            <a:spLocks noGrp="1"/>
          </p:cNvSpPr>
          <p:nvPr>
            <p:ph idx="1"/>
          </p:nvPr>
        </p:nvSpPr>
        <p:spPr/>
        <p:txBody>
          <a:bodyPr>
            <a:normAutofit fontScale="92500" lnSpcReduction="10000"/>
          </a:bodyPr>
          <a:lstStyle/>
          <a:p>
            <a:pPr marL="0" indent="0" algn="just">
              <a:buNone/>
            </a:pPr>
            <a:r>
              <a:rPr lang="ru-RU" dirty="0"/>
              <a:t>	</a:t>
            </a:r>
            <a:r>
              <a:rPr lang="ru-RU" sz="3000" dirty="0">
                <a:solidFill>
                  <a:schemeClr val="accent1">
                    <a:lumMod val="75000"/>
                  </a:schemeClr>
                </a:solidFill>
                <a:latin typeface="Times New Roman" panose="02020603050405020304" pitchFamily="18" charset="0"/>
                <a:cs typeface="Times New Roman" panose="02020603050405020304" pitchFamily="18" charset="0"/>
              </a:rPr>
              <a:t>Не разработка и не внедрение в практику стандартов и процедур, направленных на обеспечение добросовестной работы организации, не принятие соответствующих мер является </a:t>
            </a:r>
            <a:r>
              <a:rPr lang="ru-RU" sz="2600" b="1" u="sng" dirty="0">
                <a:solidFill>
                  <a:srgbClr val="FF0000"/>
                </a:solidFill>
                <a:latin typeface="Times New Roman" panose="02020603050405020304" pitchFamily="18" charset="0"/>
                <a:ea typeface="+mj-ea"/>
                <a:cs typeface="Times New Roman" panose="02020603050405020304" pitchFamily="18" charset="0"/>
              </a:rPr>
              <a:t>нарушением данного федерального закона</a:t>
            </a:r>
            <a:r>
              <a:rPr lang="ru-RU" sz="3000" dirty="0">
                <a:solidFill>
                  <a:schemeClr val="accent1">
                    <a:lumMod val="75000"/>
                  </a:schemeClr>
                </a:solidFill>
                <a:latin typeface="Times New Roman" panose="02020603050405020304" pitchFamily="18" charset="0"/>
                <a:cs typeface="Times New Roman" panose="02020603050405020304" pitchFamily="18" charset="0"/>
              </a:rPr>
              <a:t>, что устанавливается в ходе прокурорской проверки, целью которой является оценка соблюдения законодательства о противодействии коррупции и при наличии оснований принятие мер прокурорского реагирования. </a:t>
            </a:r>
          </a:p>
          <a:p>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12C8A229-2E82-4422-AED4-365509A961A4}" type="slidenum">
              <a:rPr lang="ru-RU" smtClean="0"/>
              <a:t>12</a:t>
            </a:fld>
            <a:endParaRPr lang="ru-RU"/>
          </a:p>
        </p:txBody>
      </p:sp>
    </p:spTree>
    <p:extLst>
      <p:ext uri="{BB962C8B-B14F-4D97-AF65-F5344CB8AC3E}">
        <p14:creationId xmlns:p14="http://schemas.microsoft.com/office/powerpoint/2010/main" val="250141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583" y="223521"/>
            <a:ext cx="10515600" cy="1325563"/>
          </a:xfrm>
        </p:spPr>
        <p:txBody>
          <a:bodyPr>
            <a:normAutofit/>
          </a:bodyPr>
          <a:lstStyle/>
          <a:p>
            <a:pPr algn="ctr"/>
            <a:r>
              <a:rPr lang="ru-RU" sz="2800" b="1" i="1" dirty="0">
                <a:solidFill>
                  <a:schemeClr val="tx2">
                    <a:lumMod val="75000"/>
                  </a:schemeClr>
                </a:solidFill>
                <a:latin typeface="Times New Roman" panose="02020603050405020304" pitchFamily="18" charset="0"/>
                <a:cs typeface="Times New Roman" panose="02020603050405020304" pitchFamily="18" charset="0"/>
              </a:rPr>
              <a:t> Оценка невыполнения организацией требований части 1 статьи 13.3 ФЗ № 273 в судебной практике </a:t>
            </a:r>
          </a:p>
        </p:txBody>
      </p:sp>
      <p:sp>
        <p:nvSpPr>
          <p:cNvPr id="3" name="Объект 2"/>
          <p:cNvSpPr>
            <a:spLocks noGrp="1"/>
          </p:cNvSpPr>
          <p:nvPr>
            <p:ph idx="1"/>
          </p:nvPr>
        </p:nvSpPr>
        <p:spPr>
          <a:xfrm>
            <a:off x="422965" y="1281005"/>
            <a:ext cx="8851037" cy="5353474"/>
          </a:xfrm>
        </p:spPr>
        <p:txBody>
          <a:bodyPr>
            <a:normAutofit fontScale="92500" lnSpcReduction="20000"/>
          </a:bodyPr>
          <a:lstStyle/>
          <a:p>
            <a:pPr marL="0" indent="0" algn="just">
              <a:buNone/>
            </a:pPr>
            <a:r>
              <a:rPr lang="ru-RU" dirty="0"/>
              <a:t>	 </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Часть 1 статьи 13.3 предусматривает </a:t>
            </a:r>
            <a:r>
              <a:rPr lang="ru-RU" sz="2500" b="1" dirty="0">
                <a:solidFill>
                  <a:srgbClr val="FF0000"/>
                </a:solidFill>
                <a:latin typeface="Times New Roman" panose="02020603050405020304" pitchFamily="18" charset="0"/>
                <a:ea typeface="+mj-ea"/>
                <a:cs typeface="Times New Roman" panose="02020603050405020304" pitchFamily="18" charset="0"/>
              </a:rPr>
              <a:t>обязанность</a:t>
            </a:r>
            <a:r>
              <a:rPr lang="ru-RU" sz="2100" b="1" dirty="0">
                <a:solidFill>
                  <a:srgbClr val="FF0000"/>
                </a:solidFill>
                <a:latin typeface="Times New Roman" panose="02020603050405020304" pitchFamily="18" charset="0"/>
                <a:cs typeface="Times New Roman" panose="02020603050405020304" pitchFamily="18" charset="0"/>
              </a:rPr>
              <a:t> </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организаций разрабатывать и принимать меры по предупреждению коррупции.</a:t>
            </a:r>
            <a:endParaRPr lang="ru-RU" sz="2500" dirty="0">
              <a:solidFill>
                <a:schemeClr val="accent1">
                  <a:lumMod val="75000"/>
                </a:schemeClr>
              </a:solidFill>
              <a:latin typeface="Times New Roman" panose="02020603050405020304" pitchFamily="18" charset="0"/>
              <a:ea typeface="+mj-ea"/>
              <a:cs typeface="Times New Roman" panose="02020603050405020304" pitchFamily="18" charset="0"/>
            </a:endParaRPr>
          </a:p>
          <a:p>
            <a:pPr marL="0" indent="0" algn="just">
              <a:buNone/>
            </a:pPr>
            <a:r>
              <a:rPr lang="ru-RU" sz="2500" dirty="0">
                <a:solidFill>
                  <a:schemeClr val="accent1">
                    <a:lumMod val="75000"/>
                  </a:schemeClr>
                </a:solidFill>
                <a:latin typeface="Times New Roman" panose="02020603050405020304" pitchFamily="18" charset="0"/>
                <a:ea typeface="+mj-ea"/>
                <a:cs typeface="Times New Roman" panose="02020603050405020304" pitchFamily="18" charset="0"/>
              </a:rPr>
              <a:t>	</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Эта норма носит </a:t>
            </a:r>
            <a:r>
              <a:rPr lang="ru-RU" sz="2500" b="1" dirty="0">
                <a:solidFill>
                  <a:srgbClr val="FF0000"/>
                </a:solidFill>
                <a:latin typeface="Times New Roman" panose="02020603050405020304" pitchFamily="18" charset="0"/>
                <a:ea typeface="+mj-ea"/>
                <a:cs typeface="Times New Roman" panose="02020603050405020304" pitchFamily="18" charset="0"/>
              </a:rPr>
              <a:t>категорический характер</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a:t>
            </a:r>
            <a:r>
              <a:rPr lang="ru-RU" sz="2500" b="1" dirty="0">
                <a:solidFill>
                  <a:schemeClr val="tx2">
                    <a:lumMod val="75000"/>
                  </a:schemeClr>
                </a:solidFill>
                <a:latin typeface="Times New Roman" panose="02020603050405020304" pitchFamily="18" charset="0"/>
                <a:ea typeface="+mj-ea"/>
                <a:cs typeface="Times New Roman" panose="02020603050405020304" pitchFamily="18" charset="0"/>
              </a:rPr>
              <a:t> </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обусловленный</a:t>
            </a:r>
            <a:r>
              <a:rPr lang="ru-RU" sz="2500" b="1" dirty="0">
                <a:solidFill>
                  <a:schemeClr val="tx2">
                    <a:lumMod val="75000"/>
                  </a:schemeClr>
                </a:solidFill>
                <a:latin typeface="Times New Roman" panose="02020603050405020304" pitchFamily="18" charset="0"/>
                <a:ea typeface="+mj-ea"/>
                <a:cs typeface="Times New Roman" panose="02020603050405020304" pitchFamily="18" charset="0"/>
              </a:rPr>
              <a:t> </a:t>
            </a:r>
            <a:r>
              <a:rPr lang="ru-RU" sz="2500" i="1" dirty="0">
                <a:solidFill>
                  <a:schemeClr val="tx2">
                    <a:lumMod val="75000"/>
                  </a:schemeClr>
                </a:solidFill>
                <a:latin typeface="Times New Roman" panose="02020603050405020304" pitchFamily="18" charset="0"/>
                <a:ea typeface="+mj-ea"/>
                <a:cs typeface="Times New Roman" panose="02020603050405020304" pitchFamily="18" charset="0"/>
              </a:rPr>
              <a:t>невозможностью отступления субъектов правоотношений от нормативно-правового веления и формулирует единственно возможный вариант поведения организации.</a:t>
            </a:r>
          </a:p>
          <a:p>
            <a:pPr marL="0" indent="0" algn="just">
              <a:buNone/>
            </a:pPr>
            <a:r>
              <a:rPr lang="ru-RU" sz="2500" dirty="0">
                <a:latin typeface="Times New Roman" panose="02020603050405020304" pitchFamily="18" charset="0"/>
                <a:ea typeface="+mj-ea"/>
                <a:cs typeface="Times New Roman" panose="02020603050405020304" pitchFamily="18" charset="0"/>
              </a:rPr>
              <a:t>	</a:t>
            </a:r>
            <a:r>
              <a:rPr lang="ru-RU" sz="2500" dirty="0">
                <a:solidFill>
                  <a:schemeClr val="tx2">
                    <a:lumMod val="75000"/>
                  </a:schemeClr>
                </a:solidFill>
                <a:latin typeface="Times New Roman" panose="02020603050405020304" pitchFamily="18" charset="0"/>
                <a:ea typeface="+mj-ea"/>
                <a:cs typeface="Times New Roman" panose="02020603050405020304" pitchFamily="18" charset="0"/>
              </a:rPr>
              <a:t>В судебной практике суды толкуют положения ст. 13.3 ФЗ «О противодействии коррупции» как строгий императив, вменяя организациям в обязанность принятие всех мер, перечисленных законодателем*. </a:t>
            </a:r>
          </a:p>
          <a:p>
            <a:pPr marL="0" indent="0" algn="just">
              <a:buNone/>
            </a:pPr>
            <a:r>
              <a:rPr lang="ru-RU" sz="2200" dirty="0">
                <a:solidFill>
                  <a:schemeClr val="tx2">
                    <a:lumMod val="75000"/>
                  </a:schemeClr>
                </a:solidFill>
                <a:latin typeface="Times New Roman" panose="02020603050405020304" pitchFamily="18" charset="0"/>
                <a:ea typeface="+mj-ea"/>
                <a:cs typeface="Times New Roman" panose="02020603050405020304" pitchFamily="18" charset="0"/>
              </a:rPr>
              <a:t>(* Постановление Арбитражного суда Волго-Вятского округа от 04.02.2019 № Ф01-6942; Решения: от 30.10.2017 № 2-651/2017 (Александровский районный суд, Ставропольский край); от 30.11.2017 № 2-1607/2017 (Липецкий районный суд, Липецкая область); от 29.11.2017 № 2-5931/2017 (Фрунзенский районный суд, г. Санкт-Петербург); от 21.11.2017 № 2-2439/2017 (Ленинский районный суд г. Санкт-Петербург); от 25.10.2017 № 2-407/2017 (Уйский районный суд, Челябинская область).</a:t>
            </a:r>
          </a:p>
          <a:p>
            <a:pPr marL="0" indent="0" algn="just">
              <a:buNone/>
            </a:pPr>
            <a:endParaRPr lang="ru-RU" sz="2500" dirty="0">
              <a:solidFill>
                <a:schemeClr val="tx2">
                  <a:lumMod val="75000"/>
                </a:schemeClr>
              </a:solidFill>
              <a:latin typeface="Times New Roman" panose="02020603050405020304" pitchFamily="18" charset="0"/>
              <a:ea typeface="+mj-ea"/>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12C8A229-2E82-4422-AED4-365509A961A4}" type="slidenum">
              <a:rPr lang="ru-RU" smtClean="0"/>
              <a:t>13</a:t>
            </a:fld>
            <a:endParaRPr lang="ru-RU"/>
          </a:p>
        </p:txBody>
      </p:sp>
    </p:spTree>
    <p:extLst>
      <p:ext uri="{BB962C8B-B14F-4D97-AF65-F5344CB8AC3E}">
        <p14:creationId xmlns:p14="http://schemas.microsoft.com/office/powerpoint/2010/main" val="3909129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C33C34FD-A43B-634A-9B8C-9626670F7CE8}" type="slidenum">
              <a:rPr lang="en-US" smtClean="0"/>
              <a:pPr/>
              <a:t>14</a:t>
            </a:fld>
            <a:endParaRPr lang="en-US"/>
          </a:p>
        </p:txBody>
      </p:sp>
      <p:sp>
        <p:nvSpPr>
          <p:cNvPr id="28675" name="Rectangle 3"/>
          <p:cNvSpPr>
            <a:spLocks noGrp="1" noChangeArrowheads="1"/>
          </p:cNvSpPr>
          <p:nvPr>
            <p:ph type="body" idx="4294967295"/>
          </p:nvPr>
        </p:nvSpPr>
        <p:spPr>
          <a:xfrm>
            <a:off x="0" y="1424516"/>
            <a:ext cx="9729388" cy="4379623"/>
          </a:xfrm>
        </p:spPr>
        <p:txBody>
          <a:bodyPr/>
          <a:lstStyle/>
          <a:p>
            <a:pPr algn="just" eaLnBrk="1" hangingPunct="1">
              <a:buFont typeface="Wingdings" panose="05000000000000000000" pitchFamily="2" charset="2"/>
              <a:buNone/>
            </a:pPr>
            <a:r>
              <a:rPr lang="ru-RU" altLang="ru-RU" dirty="0"/>
              <a:t>		</a:t>
            </a:r>
            <a:r>
              <a:rPr lang="ru-RU" altLang="ru-RU" sz="2400" u="sng" dirty="0">
                <a:latin typeface="Times New Roman" panose="02020603050405020304" pitchFamily="18" charset="0"/>
                <a:cs typeface="Times New Roman" panose="02020603050405020304" pitchFamily="18" charset="0"/>
              </a:rPr>
              <a:t>Часть 2 статьи 2.1. КоАП РФ:</a:t>
            </a:r>
            <a:r>
              <a:rPr lang="ru-RU" altLang="ru-RU" sz="2400" dirty="0">
                <a:latin typeface="Times New Roman" panose="02020603050405020304" pitchFamily="18" charset="0"/>
                <a:cs typeface="Times New Roman" panose="02020603050405020304" pitchFamily="18" charset="0"/>
              </a:rPr>
              <a:t> </a:t>
            </a:r>
          </a:p>
          <a:p>
            <a:pPr algn="just" eaLnBrk="1" hangingPunct="1">
              <a:buFont typeface="Wingdings" panose="05000000000000000000" pitchFamily="2" charset="2"/>
              <a:buNone/>
            </a:pPr>
            <a:r>
              <a:rPr lang="ru-RU" altLang="ru-RU" sz="2400" dirty="0">
                <a:latin typeface="Times New Roman" panose="02020603050405020304" pitchFamily="18" charset="0"/>
                <a:cs typeface="Times New Roman" panose="02020603050405020304" pitchFamily="18" charset="0"/>
              </a:rPr>
              <a:t>		</a:t>
            </a:r>
          </a:p>
          <a:p>
            <a:pPr algn="just" eaLnBrk="1" hangingPunct="1">
              <a:buFont typeface="Wingdings" panose="05000000000000000000" pitchFamily="2" charset="2"/>
              <a:buNone/>
            </a:pPr>
            <a:r>
              <a:rPr lang="ru-RU" sz="2400" b="0" i="0" dirty="0">
                <a:solidFill>
                  <a:srgbClr val="000000"/>
                </a:solidFill>
                <a:effectLst/>
                <a:latin typeface="Times New Roman" panose="02020603050405020304" pitchFamily="18" charset="0"/>
                <a:cs typeface="Times New Roman" panose="02020603050405020304" pitchFamily="18" charset="0"/>
              </a:rPr>
              <a:t>		</a:t>
            </a:r>
            <a:r>
              <a:rPr lang="ru-RU" sz="2400" b="0" i="0" dirty="0">
                <a:solidFill>
                  <a:srgbClr val="000000"/>
                </a:solidFill>
                <a:effectLst/>
                <a:latin typeface="Times New Roman" panose="02020603050405020304" pitchFamily="18" charset="0"/>
              </a:rPr>
              <a:t>2. Юридическое лицо признается виновным в совершении </a:t>
            </a:r>
            <a:r>
              <a:rPr lang="ru-RU" sz="2400" dirty="0">
                <a:solidFill>
                  <a:srgbClr val="000000"/>
                </a:solidFill>
                <a:latin typeface="Times New Roman" panose="02020603050405020304" pitchFamily="18" charset="0"/>
              </a:rPr>
              <a:t>административного правонарушения, </a:t>
            </a:r>
            <a:r>
              <a:rPr lang="ru-RU" sz="2400" b="1" dirty="0">
                <a:solidFill>
                  <a:srgbClr val="FF0000"/>
                </a:solidFill>
                <a:latin typeface="Times New Roman" panose="02020603050405020304" pitchFamily="18" charset="0"/>
              </a:rPr>
              <a:t>если будет установлено, что у него имелась возможность для соблюдения правил и норм</a:t>
            </a:r>
            <a:r>
              <a:rPr lang="ru-RU" sz="2400" dirty="0">
                <a:solidFill>
                  <a:srgbClr val="000000"/>
                </a:solidFill>
                <a:latin typeface="Times New Roman" panose="02020603050405020304" pitchFamily="18" charset="0"/>
              </a:rPr>
              <a:t>, за нарушение которых настоящим Кодексом </a:t>
            </a:r>
            <a:r>
              <a:rPr lang="ru-RU" sz="2400" b="0" i="0" dirty="0">
                <a:solidFill>
                  <a:srgbClr val="000000"/>
                </a:solidFill>
                <a:effectLst/>
                <a:latin typeface="Times New Roman" panose="02020603050405020304" pitchFamily="18" charset="0"/>
              </a:rPr>
              <a:t>или законами субъекта Российской Федерации предусмотрена административная ответственность, </a:t>
            </a:r>
            <a:r>
              <a:rPr lang="ru-RU" sz="2400" u="sng" dirty="0">
                <a:solidFill>
                  <a:srgbClr val="FF0000"/>
                </a:solidFill>
                <a:latin typeface="Times New Roman" panose="02020603050405020304" pitchFamily="18" charset="0"/>
              </a:rPr>
              <a:t>но данным лицом не были приняты все зависящие от него меры по их соблюдению</a:t>
            </a:r>
            <a:r>
              <a:rPr lang="ru-RU" sz="2400" b="0" i="0" dirty="0">
                <a:solidFill>
                  <a:srgbClr val="000000"/>
                </a:solidFill>
                <a:effectLst/>
                <a:latin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p:txBody>
      </p:sp>
      <p:sp>
        <p:nvSpPr>
          <p:cNvPr id="4" name="Заголовок 1"/>
          <p:cNvSpPr txBox="1">
            <a:spLocks/>
          </p:cNvSpPr>
          <p:nvPr/>
        </p:nvSpPr>
        <p:spPr>
          <a:xfrm>
            <a:off x="760614" y="191389"/>
            <a:ext cx="8728364" cy="995904"/>
          </a:xfrm>
          <a:prstGeom prst="rect">
            <a:avLst/>
          </a:prstGeom>
        </p:spPr>
        <p:txBody>
          <a:bodyPr vert="horz" lIns="91440" tIns="45720" rIns="91440" bIns="45720" rtlCol="0" anchor="ctr">
            <a:noAutofit/>
          </a:bodyPr>
          <a:lstStyle>
            <a:lvl1pPr algn="l" defTabSz="457200" rtl="0" eaLnBrk="1" latinLnBrk="0" hangingPunct="1">
              <a:lnSpc>
                <a:spcPct val="85000"/>
              </a:lnSpc>
              <a:spcBef>
                <a:spcPct val="0"/>
              </a:spcBef>
              <a:buNone/>
              <a:defRPr sz="3800" kern="1200" spc="-120">
                <a:solidFill>
                  <a:schemeClr val="tx2"/>
                </a:solidFill>
                <a:latin typeface="+mj-lt"/>
                <a:ea typeface="+mj-ea"/>
                <a:cs typeface="+mj-cs"/>
              </a:defRPr>
            </a:lvl1pPr>
          </a:lstStyle>
          <a:p>
            <a:pPr algn="ctr">
              <a:defRPr/>
            </a:pPr>
            <a:br>
              <a:rPr lang="ru-RU" altLang="ru-RU" sz="3000" b="1" dirty="0">
                <a:effectLst>
                  <a:outerShdw blurRad="38100" dist="38100" dir="2700000" algn="tl">
                    <a:srgbClr val="000000"/>
                  </a:outerShdw>
                </a:effectLst>
                <a:latin typeface="Times New Roman" pitchFamily="18" charset="0"/>
                <a:cs typeface="Times New Roman" pitchFamily="18" charset="0"/>
              </a:rPr>
            </a:br>
            <a:r>
              <a:rPr lang="ru-RU" altLang="ru-RU" sz="3000" dirty="0">
                <a:solidFill>
                  <a:srgbClr val="1F497D"/>
                </a:solidFill>
                <a:latin typeface="Times New Roman" pitchFamily="18" charset="0"/>
                <a:cs typeface="Times New Roman" pitchFamily="18" charset="0"/>
              </a:rPr>
              <a:t>Административная ответственность</a:t>
            </a:r>
          </a:p>
        </p:txBody>
      </p:sp>
    </p:spTree>
    <p:extLst>
      <p:ext uri="{BB962C8B-B14F-4D97-AF65-F5344CB8AC3E}">
        <p14:creationId xmlns:p14="http://schemas.microsoft.com/office/powerpoint/2010/main" val="3963245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35C18-9519-53EC-28E0-75E952654804}"/>
              </a:ext>
            </a:extLst>
          </p:cNvPr>
          <p:cNvSpPr txBox="1"/>
          <p:nvPr/>
        </p:nvSpPr>
        <p:spPr>
          <a:xfrm>
            <a:off x="550413" y="1507738"/>
            <a:ext cx="9161755" cy="2308324"/>
          </a:xfrm>
          <a:prstGeom prst="rect">
            <a:avLst/>
          </a:prstGeom>
          <a:noFill/>
        </p:spPr>
        <p:txBody>
          <a:bodyPr wrap="square">
            <a:spAutoFit/>
          </a:bodyPr>
          <a:lstStyle/>
          <a:p>
            <a:r>
              <a:rPr lang="ru-RU" sz="2400" dirty="0"/>
              <a:t>Сумма потенциального штрафа кратна размеру незаконного вознаграждения, но не может быть меньше 1 млн руб. Сумма вознаграждения, превышающая 1 млн руб., влечет наложение штрафа до 30-кратного ее размера, но не менее 20 млн руб., а при незаконном вознаграждении более 20 млн руб. сумма штрафа варьируется от </a:t>
            </a:r>
            <a:r>
              <a:rPr lang="ru-RU" sz="2400" b="1" dirty="0">
                <a:solidFill>
                  <a:srgbClr val="FF0000"/>
                </a:solidFill>
              </a:rPr>
              <a:t>100 млн руб. до 2 млрд руб.*</a:t>
            </a:r>
          </a:p>
        </p:txBody>
      </p:sp>
      <p:sp>
        <p:nvSpPr>
          <p:cNvPr id="4" name="Заголовок 1">
            <a:extLst>
              <a:ext uri="{FF2B5EF4-FFF2-40B4-BE49-F238E27FC236}">
                <a16:creationId xmlns:a16="http://schemas.microsoft.com/office/drawing/2014/main" id="{FC5F2B16-14EB-236F-7A2C-258FBDD7F047}"/>
              </a:ext>
            </a:extLst>
          </p:cNvPr>
          <p:cNvSpPr txBox="1">
            <a:spLocks/>
          </p:cNvSpPr>
          <p:nvPr/>
        </p:nvSpPr>
        <p:spPr>
          <a:xfrm>
            <a:off x="408371" y="479917"/>
            <a:ext cx="9161755" cy="1325563"/>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800" b="1" i="1" dirty="0">
                <a:solidFill>
                  <a:schemeClr val="tx2">
                    <a:lumMod val="75000"/>
                  </a:schemeClr>
                </a:solidFill>
                <a:latin typeface="Times New Roman" panose="02020603050405020304" pitchFamily="18" charset="0"/>
                <a:cs typeface="Times New Roman" panose="02020603050405020304" pitchFamily="18" charset="0"/>
              </a:rPr>
              <a:t>Санкции по ст. 19.28 КоАП РФ</a:t>
            </a:r>
          </a:p>
        </p:txBody>
      </p:sp>
      <p:sp>
        <p:nvSpPr>
          <p:cNvPr id="6" name="TextBox 5">
            <a:extLst>
              <a:ext uri="{FF2B5EF4-FFF2-40B4-BE49-F238E27FC236}">
                <a16:creationId xmlns:a16="http://schemas.microsoft.com/office/drawing/2014/main" id="{915DDB60-068C-5AC5-722B-A23D363B744F}"/>
              </a:ext>
            </a:extLst>
          </p:cNvPr>
          <p:cNvSpPr txBox="1"/>
          <p:nvPr/>
        </p:nvSpPr>
        <p:spPr>
          <a:xfrm>
            <a:off x="790113" y="4283346"/>
            <a:ext cx="8140824" cy="1754326"/>
          </a:xfrm>
          <a:prstGeom prst="rect">
            <a:avLst/>
          </a:prstGeom>
          <a:noFill/>
        </p:spPr>
        <p:txBody>
          <a:bodyPr wrap="square">
            <a:spAutoFit/>
          </a:bodyPr>
          <a:lstStyle/>
          <a:p>
            <a:r>
              <a:rPr lang="ru-RU" dirty="0"/>
              <a:t>*Тухватуллин Т. А., Русецкий А. Е. Противодействие коррупции в организациях: неопределенность закона в вопросе необходимого и достаточного набора профилактических мер и лучшие анти коррупционные практики российских компаний // Актуальные проблемы российского права. — 2023. — T. 18. — № 5. — С. 46. — DOI: 10.17803/1994-1471.2023.150.5.045-055</a:t>
            </a:r>
          </a:p>
        </p:txBody>
      </p:sp>
    </p:spTree>
    <p:extLst>
      <p:ext uri="{BB962C8B-B14F-4D97-AF65-F5344CB8AC3E}">
        <p14:creationId xmlns:p14="http://schemas.microsoft.com/office/powerpoint/2010/main" val="1011457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5497D8-36AD-A5AF-EF6D-9D8CE017C1FC}"/>
              </a:ext>
            </a:extLst>
          </p:cNvPr>
          <p:cNvSpPr>
            <a:spLocks noGrp="1"/>
          </p:cNvSpPr>
          <p:nvPr>
            <p:ph type="title"/>
          </p:nvPr>
        </p:nvSpPr>
        <p:spPr>
          <a:xfrm>
            <a:off x="-511206" y="356248"/>
            <a:ext cx="10515600" cy="948770"/>
          </a:xfrm>
        </p:spPr>
        <p:txBody>
          <a:bodyPr/>
          <a:lstStyle/>
          <a:p>
            <a:pPr algn="ctr"/>
            <a:r>
              <a:rPr lang="ru-RU" sz="2800" b="1" i="1" dirty="0">
                <a:solidFill>
                  <a:schemeClr val="tx2">
                    <a:lumMod val="75000"/>
                  </a:schemeClr>
                </a:solidFill>
                <a:latin typeface="Times New Roman" panose="02020603050405020304" pitchFamily="18" charset="0"/>
                <a:cs typeface="Times New Roman" panose="02020603050405020304" pitchFamily="18" charset="0"/>
              </a:rPr>
              <a:t>Нормативное правовое и методическое обеспечение</a:t>
            </a:r>
            <a:br>
              <a:rPr lang="ru-RU" sz="2800" b="1" i="1" dirty="0">
                <a:solidFill>
                  <a:schemeClr val="tx2">
                    <a:lumMod val="75000"/>
                  </a:schemeClr>
                </a:solidFill>
                <a:latin typeface="Times New Roman" panose="02020603050405020304" pitchFamily="18" charset="0"/>
                <a:cs typeface="Times New Roman" panose="02020603050405020304" pitchFamily="18" charset="0"/>
              </a:rPr>
            </a:br>
            <a:r>
              <a:rPr lang="ru-RU" sz="2800" b="1" i="1" dirty="0">
                <a:solidFill>
                  <a:schemeClr val="tx2">
                    <a:lumMod val="75000"/>
                  </a:schemeClr>
                </a:solidFill>
                <a:latin typeface="Times New Roman" panose="02020603050405020304" pitchFamily="18" charset="0"/>
                <a:cs typeface="Times New Roman" panose="02020603050405020304" pitchFamily="18" charset="0"/>
              </a:rPr>
              <a:t>антикоррупционных комплаенс-процедур</a:t>
            </a:r>
          </a:p>
        </p:txBody>
      </p:sp>
      <p:sp>
        <p:nvSpPr>
          <p:cNvPr id="3" name="Объект 2">
            <a:extLst>
              <a:ext uri="{FF2B5EF4-FFF2-40B4-BE49-F238E27FC236}">
                <a16:creationId xmlns:a16="http://schemas.microsoft.com/office/drawing/2014/main" id="{D9D1A047-4299-24F1-A61B-1AB22A63EBB4}"/>
              </a:ext>
            </a:extLst>
          </p:cNvPr>
          <p:cNvSpPr>
            <a:spLocks noGrp="1"/>
          </p:cNvSpPr>
          <p:nvPr>
            <p:ph idx="1"/>
          </p:nvPr>
        </p:nvSpPr>
        <p:spPr>
          <a:xfrm>
            <a:off x="527482" y="1665827"/>
            <a:ext cx="9104790" cy="3980371"/>
          </a:xfrm>
        </p:spPr>
        <p:txBody>
          <a:bodyPr>
            <a:normAutofit fontScale="92500" lnSpcReduction="20000"/>
          </a:bodyPr>
          <a:lstStyle/>
          <a:p>
            <a:pPr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	 Статья 13.3 Федерального закона от 25.12.2008 г. № 273-ФЗ                           «О противодействии коррупции»;</a:t>
            </a:r>
          </a:p>
          <a:p>
            <a:pPr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	Подпункт «б» пункта 25 Указа Президента Российской Федерации от 2 апреля 2013 г. № 309 «О мерах по реализации отдельных положений Федерального закона «О противодействии коррупции»;</a:t>
            </a:r>
          </a:p>
          <a:p>
            <a:pPr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	 Методические рекомендации по разработке и принятию организациями мер по предупреждению и противодействию коррупции (утв. Министерством труда и социальной защиты Российской Федерации 08.11.2013).</a:t>
            </a:r>
            <a:endParaRPr lang="en-US"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Обзор лучших практик в области противодействия коррупции в организациях, осуществляющих деятельность на территории России // URL: https://org.tpprf.ru/upload/iblock/1cd/Обзор лучших практик российских компаний в области противодействия коррупции.pdf</a:t>
            </a:r>
          </a:p>
        </p:txBody>
      </p:sp>
    </p:spTree>
    <p:extLst>
      <p:ext uri="{BB962C8B-B14F-4D97-AF65-F5344CB8AC3E}">
        <p14:creationId xmlns:p14="http://schemas.microsoft.com/office/powerpoint/2010/main" val="1646821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Группа 29"/>
          <p:cNvGrpSpPr/>
          <p:nvPr/>
        </p:nvGrpSpPr>
        <p:grpSpPr>
          <a:xfrm>
            <a:off x="1524000" y="2"/>
            <a:ext cx="9144000" cy="671879"/>
            <a:chOff x="0" y="0"/>
            <a:chExt cx="12192000" cy="671879"/>
          </a:xfrm>
        </p:grpSpPr>
        <p:sp>
          <p:nvSpPr>
            <p:cNvPr id="31" name="Прямоугольник 30"/>
            <p:cNvSpPr/>
            <p:nvPr/>
          </p:nvSpPr>
          <p:spPr>
            <a:xfrm>
              <a:off x="0" y="0"/>
              <a:ext cx="12192000" cy="360000"/>
            </a:xfrm>
            <a:prstGeom prst="rect">
              <a:avLst/>
            </a:prstGeom>
            <a:solidFill>
              <a:schemeClr val="accent4">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32" name="Прямоугольник 31"/>
            <p:cNvSpPr/>
            <p:nvPr/>
          </p:nvSpPr>
          <p:spPr>
            <a:xfrm>
              <a:off x="0" y="355600"/>
              <a:ext cx="12192000" cy="108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5765800" y="457200"/>
              <a:ext cx="6426200" cy="108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ик 33"/>
            <p:cNvSpPr/>
            <p:nvPr/>
          </p:nvSpPr>
          <p:spPr>
            <a:xfrm>
              <a:off x="6792000" y="563879"/>
              <a:ext cx="5400000" cy="10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26" name="TextBox 25"/>
          <p:cNvSpPr txBox="1"/>
          <p:nvPr/>
        </p:nvSpPr>
        <p:spPr>
          <a:xfrm>
            <a:off x="2962906" y="742203"/>
            <a:ext cx="6802312" cy="954107"/>
          </a:xfrm>
          <a:prstGeom prst="rect">
            <a:avLst/>
          </a:prstGeom>
          <a:noFill/>
        </p:spPr>
        <p:txBody>
          <a:bodyPr wrap="square" rtlCol="0">
            <a:spAutoFit/>
          </a:bodyPr>
          <a:lstStyle/>
          <a:p>
            <a:pPr algn="ctr"/>
            <a:r>
              <a:rPr lang="ru-RU" sz="2800" b="1" dirty="0">
                <a:solidFill>
                  <a:srgbClr val="002060"/>
                </a:solidFill>
                <a:latin typeface="Times New Roman" panose="02020603050405020304" pitchFamily="18" charset="0"/>
                <a:cs typeface="Times New Roman" panose="02020603050405020304" pitchFamily="18" charset="0"/>
              </a:rPr>
              <a:t>Методические материалы </a:t>
            </a:r>
          </a:p>
          <a:p>
            <a:pPr algn="ctr"/>
            <a:r>
              <a:rPr lang="ru-RU" sz="2800" b="1" dirty="0">
                <a:solidFill>
                  <a:srgbClr val="002060"/>
                </a:solidFill>
                <a:latin typeface="Times New Roman" panose="02020603050405020304" pitchFamily="18" charset="0"/>
                <a:cs typeface="Times New Roman" panose="02020603050405020304" pitchFamily="18" charset="0"/>
              </a:rPr>
              <a:t>Минтруда России</a:t>
            </a:r>
          </a:p>
        </p:txBody>
      </p:sp>
      <p:sp>
        <p:nvSpPr>
          <p:cNvPr id="21" name="Прямоугольник 20">
            <a:extLst>
              <a:ext uri="{FF2B5EF4-FFF2-40B4-BE49-F238E27FC236}">
                <a16:creationId xmlns:a16="http://schemas.microsoft.com/office/drawing/2014/main" id="{5049F9D4-F545-4AFE-8A16-825683BA0331}"/>
              </a:ext>
            </a:extLst>
          </p:cNvPr>
          <p:cNvSpPr/>
          <p:nvPr/>
        </p:nvSpPr>
        <p:spPr>
          <a:xfrm>
            <a:off x="2839181" y="3199172"/>
            <a:ext cx="4660177" cy="798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i="1" dirty="0">
                <a:solidFill>
                  <a:schemeClr val="tx1"/>
                </a:solidFill>
                <a:latin typeface="Times New Roman" panose="02020603050405020304" pitchFamily="18" charset="0"/>
                <a:cs typeface="Times New Roman" panose="02020603050405020304" pitchFamily="18" charset="0"/>
              </a:rPr>
              <a:t>Размещены в открытом доступе</a:t>
            </a:r>
          </a:p>
        </p:txBody>
      </p:sp>
      <p:sp>
        <p:nvSpPr>
          <p:cNvPr id="22" name="Прямоугольник 21">
            <a:extLst>
              <a:ext uri="{FF2B5EF4-FFF2-40B4-BE49-F238E27FC236}">
                <a16:creationId xmlns:a16="http://schemas.microsoft.com/office/drawing/2014/main" id="{B491AA52-3A72-466B-96E7-CEFA12881D68}"/>
              </a:ext>
            </a:extLst>
          </p:cNvPr>
          <p:cNvSpPr/>
          <p:nvPr/>
        </p:nvSpPr>
        <p:spPr>
          <a:xfrm>
            <a:off x="2839182" y="2057845"/>
            <a:ext cx="6785211" cy="798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i="1" dirty="0">
                <a:solidFill>
                  <a:schemeClr val="tx1"/>
                </a:solidFill>
                <a:latin typeface="Times New Roman" panose="02020603050405020304" pitchFamily="18" charset="0"/>
                <a:cs typeface="Times New Roman" panose="02020603050405020304" pitchFamily="18" charset="0"/>
              </a:rPr>
              <a:t>Согласованы с заинтересованными федеральными государственными органами</a:t>
            </a:r>
          </a:p>
        </p:txBody>
      </p:sp>
      <p:sp>
        <p:nvSpPr>
          <p:cNvPr id="23" name="Прямоугольник 22">
            <a:extLst>
              <a:ext uri="{FF2B5EF4-FFF2-40B4-BE49-F238E27FC236}">
                <a16:creationId xmlns:a16="http://schemas.microsoft.com/office/drawing/2014/main" id="{E68CF127-9D34-467F-976B-AAB7F99E92C9}"/>
              </a:ext>
            </a:extLst>
          </p:cNvPr>
          <p:cNvSpPr/>
          <p:nvPr/>
        </p:nvSpPr>
        <p:spPr>
          <a:xfrm>
            <a:off x="2839181" y="4397972"/>
            <a:ext cx="4660176" cy="798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i="1" dirty="0">
                <a:solidFill>
                  <a:schemeClr val="tx1"/>
                </a:solidFill>
                <a:latin typeface="Times New Roman" panose="02020603050405020304" pitchFamily="18" charset="0"/>
                <a:cs typeface="Times New Roman" panose="02020603050405020304" pitchFamily="18" charset="0"/>
              </a:rPr>
              <a:t>Корректируются при необходимости</a:t>
            </a:r>
          </a:p>
        </p:txBody>
      </p:sp>
      <p:cxnSp>
        <p:nvCxnSpPr>
          <p:cNvPr id="24" name="Прямая соединительная линия 23">
            <a:extLst>
              <a:ext uri="{FF2B5EF4-FFF2-40B4-BE49-F238E27FC236}">
                <a16:creationId xmlns:a16="http://schemas.microsoft.com/office/drawing/2014/main" id="{5D47D969-4F82-4284-A19E-C90E11F9E57F}"/>
              </a:ext>
            </a:extLst>
          </p:cNvPr>
          <p:cNvCxnSpPr/>
          <p:nvPr/>
        </p:nvCxnSpPr>
        <p:spPr>
          <a:xfrm>
            <a:off x="1807862" y="3044942"/>
            <a:ext cx="570904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a:extLst>
              <a:ext uri="{FF2B5EF4-FFF2-40B4-BE49-F238E27FC236}">
                <a16:creationId xmlns:a16="http://schemas.microsoft.com/office/drawing/2014/main" id="{4B990A99-66F8-4D79-95FC-2BD52DDF74A8}"/>
              </a:ext>
            </a:extLst>
          </p:cNvPr>
          <p:cNvCxnSpPr/>
          <p:nvPr/>
        </p:nvCxnSpPr>
        <p:spPr>
          <a:xfrm>
            <a:off x="1779286" y="4165630"/>
            <a:ext cx="5737622"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C94A30F-8EA4-4A8D-A8F8-331DB49A68B9}"/>
              </a:ext>
            </a:extLst>
          </p:cNvPr>
          <p:cNvSpPr txBox="1"/>
          <p:nvPr/>
        </p:nvSpPr>
        <p:spPr>
          <a:xfrm>
            <a:off x="1840688" y="2003631"/>
            <a:ext cx="857250" cy="1754326"/>
          </a:xfrm>
          <a:prstGeom prst="rect">
            <a:avLst/>
          </a:prstGeom>
          <a:noFill/>
        </p:spPr>
        <p:txBody>
          <a:bodyPr wrap="square" rtlCol="0">
            <a:spAutoFit/>
          </a:bodyPr>
          <a:lstStyle/>
          <a:p>
            <a:r>
              <a:rPr lang="ru-RU" sz="5400" dirty="0">
                <a:solidFill>
                  <a:schemeClr val="accent4"/>
                </a:solidFill>
                <a:latin typeface="Arial Black" panose="020B0A04020102020204" pitchFamily="34" charset="0"/>
                <a:cs typeface="Aharoni" panose="02010803020104030203" pitchFamily="2" charset="-79"/>
              </a:rPr>
              <a:t>1.</a:t>
            </a:r>
          </a:p>
        </p:txBody>
      </p:sp>
      <p:sp>
        <p:nvSpPr>
          <p:cNvPr id="29" name="TextBox 28">
            <a:extLst>
              <a:ext uri="{FF2B5EF4-FFF2-40B4-BE49-F238E27FC236}">
                <a16:creationId xmlns:a16="http://schemas.microsoft.com/office/drawing/2014/main" id="{F55D0C5E-8107-49C0-B1B7-963D25B27F75}"/>
              </a:ext>
            </a:extLst>
          </p:cNvPr>
          <p:cNvSpPr txBox="1"/>
          <p:nvPr/>
        </p:nvSpPr>
        <p:spPr>
          <a:xfrm>
            <a:off x="1840688" y="3132967"/>
            <a:ext cx="857250" cy="1754326"/>
          </a:xfrm>
          <a:prstGeom prst="rect">
            <a:avLst/>
          </a:prstGeom>
          <a:noFill/>
        </p:spPr>
        <p:txBody>
          <a:bodyPr wrap="square" rtlCol="0">
            <a:spAutoFit/>
          </a:bodyPr>
          <a:lstStyle/>
          <a:p>
            <a:r>
              <a:rPr lang="ru-RU" sz="5400" dirty="0">
                <a:solidFill>
                  <a:schemeClr val="accent4"/>
                </a:solidFill>
                <a:latin typeface="Arial Black" panose="020B0A04020102020204" pitchFamily="34" charset="0"/>
                <a:cs typeface="Aharoni" panose="02010803020104030203" pitchFamily="2" charset="-79"/>
              </a:rPr>
              <a:t>2.</a:t>
            </a:r>
          </a:p>
        </p:txBody>
      </p:sp>
      <p:sp>
        <p:nvSpPr>
          <p:cNvPr id="35" name="TextBox 34">
            <a:extLst>
              <a:ext uri="{FF2B5EF4-FFF2-40B4-BE49-F238E27FC236}">
                <a16:creationId xmlns:a16="http://schemas.microsoft.com/office/drawing/2014/main" id="{95851FE4-2BE0-4C88-B658-93E11CF33F72}"/>
              </a:ext>
            </a:extLst>
          </p:cNvPr>
          <p:cNvSpPr txBox="1"/>
          <p:nvPr/>
        </p:nvSpPr>
        <p:spPr>
          <a:xfrm>
            <a:off x="1840688" y="4337491"/>
            <a:ext cx="857250" cy="923330"/>
          </a:xfrm>
          <a:prstGeom prst="rect">
            <a:avLst/>
          </a:prstGeom>
          <a:noFill/>
        </p:spPr>
        <p:txBody>
          <a:bodyPr wrap="square" rtlCol="0">
            <a:spAutoFit/>
          </a:bodyPr>
          <a:lstStyle/>
          <a:p>
            <a:r>
              <a:rPr lang="ru-RU" sz="5400" dirty="0">
                <a:solidFill>
                  <a:schemeClr val="accent4"/>
                </a:solidFill>
                <a:latin typeface="Arial Black" panose="020B0A04020102020204" pitchFamily="34" charset="0"/>
                <a:cs typeface="Aharoni" panose="02010803020104030203" pitchFamily="2" charset="-79"/>
              </a:rPr>
              <a:t>3</a:t>
            </a:r>
          </a:p>
        </p:txBody>
      </p:sp>
      <p:sp>
        <p:nvSpPr>
          <p:cNvPr id="19" name="Прямоугольник 18">
            <a:extLst>
              <a:ext uri="{FF2B5EF4-FFF2-40B4-BE49-F238E27FC236}">
                <a16:creationId xmlns:a16="http://schemas.microsoft.com/office/drawing/2014/main" id="{5B966577-88C3-41CE-B41F-CCCFE16D3BFE}"/>
              </a:ext>
            </a:extLst>
          </p:cNvPr>
          <p:cNvSpPr/>
          <p:nvPr/>
        </p:nvSpPr>
        <p:spPr>
          <a:xfrm>
            <a:off x="1937657" y="5704196"/>
            <a:ext cx="8316686" cy="638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2" rIns="91428" bIns="45712" rtlCol="0" anchor="ctr"/>
          <a:lstStyle/>
          <a:p>
            <a:r>
              <a:rPr lang="ru-RU" sz="2800" b="1" dirty="0">
                <a:solidFill>
                  <a:srgbClr val="002060"/>
                </a:solidFill>
                <a:latin typeface="Times New Roman" panose="02020603050405020304" pitchFamily="18" charset="0"/>
                <a:cs typeface="Times New Roman" panose="02020603050405020304" pitchFamily="18" charset="0"/>
              </a:rPr>
              <a:t>Политика в сфере противодействия </a:t>
            </a:r>
          </a:p>
          <a:p>
            <a:r>
              <a:rPr lang="ru-RU" sz="2800" b="1" dirty="0">
                <a:solidFill>
                  <a:srgbClr val="002060"/>
                </a:solidFill>
                <a:latin typeface="Times New Roman" panose="02020603050405020304" pitchFamily="18" charset="0"/>
                <a:cs typeface="Times New Roman" panose="02020603050405020304" pitchFamily="18" charset="0"/>
              </a:rPr>
              <a:t>коррупции</a:t>
            </a:r>
          </a:p>
        </p:txBody>
      </p:sp>
      <p:pic>
        <p:nvPicPr>
          <p:cNvPr id="20" name="Picture 8">
            <a:extLst>
              <a:ext uri="{FF2B5EF4-FFF2-40B4-BE49-F238E27FC236}">
                <a16:creationId xmlns:a16="http://schemas.microsoft.com/office/drawing/2014/main" id="{754193E9-8340-4906-A446-3E4A576C7B56}"/>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608879" y="3193443"/>
            <a:ext cx="2156339" cy="1859246"/>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Прямая соединительная линия 27">
            <a:extLst>
              <a:ext uri="{FF2B5EF4-FFF2-40B4-BE49-F238E27FC236}">
                <a16:creationId xmlns:a16="http://schemas.microsoft.com/office/drawing/2014/main" id="{4B990A99-66F8-4D79-95FC-2BD52DDF74A8}"/>
              </a:ext>
            </a:extLst>
          </p:cNvPr>
          <p:cNvCxnSpPr/>
          <p:nvPr/>
        </p:nvCxnSpPr>
        <p:spPr>
          <a:xfrm>
            <a:off x="1761735" y="5504811"/>
            <a:ext cx="5737622"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3" name="Номер слайда 2"/>
          <p:cNvSpPr>
            <a:spLocks noGrp="1"/>
          </p:cNvSpPr>
          <p:nvPr>
            <p:ph type="sldNum" sz="quarter" idx="12"/>
          </p:nvPr>
        </p:nvSpPr>
        <p:spPr/>
        <p:txBody>
          <a:bodyPr/>
          <a:lstStyle/>
          <a:p>
            <a:fld id="{C288C29F-79DD-4817-A24E-3C3BCAC39890}" type="slidenum">
              <a:rPr lang="ru-RU" smtClean="0"/>
              <a:t>17</a:t>
            </a:fld>
            <a:endParaRPr lang="ru-RU"/>
          </a:p>
        </p:txBody>
      </p:sp>
    </p:spTree>
    <p:extLst>
      <p:ext uri="{BB962C8B-B14F-4D97-AF65-F5344CB8AC3E}">
        <p14:creationId xmlns:p14="http://schemas.microsoft.com/office/powerpoint/2010/main" val="701774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48F92D-B246-258D-6F46-0C9C18A64C91}"/>
              </a:ext>
            </a:extLst>
          </p:cNvPr>
          <p:cNvSpPr>
            <a:spLocks noGrp="1"/>
          </p:cNvSpPr>
          <p:nvPr>
            <p:ph type="title"/>
          </p:nvPr>
        </p:nvSpPr>
        <p:spPr>
          <a:xfrm>
            <a:off x="-786413" y="187571"/>
            <a:ext cx="10515600" cy="1325563"/>
          </a:xfrm>
        </p:spPr>
        <p:txBody>
          <a:bodyPr>
            <a:normAutofit/>
          </a:bodyPr>
          <a:lstStyle/>
          <a:p>
            <a:pPr algn="ctr"/>
            <a:r>
              <a:rPr lang="ru-RU" sz="2800" b="1" i="1" dirty="0">
                <a:solidFill>
                  <a:schemeClr val="tx2">
                    <a:lumMod val="75000"/>
                  </a:schemeClr>
                </a:solidFill>
                <a:latin typeface="Times New Roman" panose="02020603050405020304" pitchFamily="18" charset="0"/>
                <a:cs typeface="Times New Roman" panose="02020603050405020304" pitchFamily="18" charset="0"/>
              </a:rPr>
              <a:t>Цель и задачи Методических рекомендаций </a:t>
            </a:r>
            <a:br>
              <a:rPr lang="ru-RU" sz="2800" b="1" i="1" dirty="0">
                <a:solidFill>
                  <a:schemeClr val="tx2">
                    <a:lumMod val="75000"/>
                  </a:schemeClr>
                </a:solidFill>
                <a:latin typeface="Times New Roman" panose="02020603050405020304" pitchFamily="18" charset="0"/>
                <a:cs typeface="Times New Roman" panose="02020603050405020304" pitchFamily="18" charset="0"/>
              </a:rPr>
            </a:br>
            <a:r>
              <a:rPr lang="ru-RU" sz="2800" b="1" i="1" dirty="0">
                <a:solidFill>
                  <a:schemeClr val="tx2">
                    <a:lumMod val="75000"/>
                  </a:schemeClr>
                </a:solidFill>
                <a:latin typeface="Times New Roman" panose="02020603050405020304" pitchFamily="18" charset="0"/>
                <a:cs typeface="Times New Roman" panose="02020603050405020304" pitchFamily="18" charset="0"/>
              </a:rPr>
              <a:t>Минтруда России от 08.11.2013 </a:t>
            </a:r>
          </a:p>
        </p:txBody>
      </p:sp>
      <p:sp>
        <p:nvSpPr>
          <p:cNvPr id="3" name="Объект 2">
            <a:extLst>
              <a:ext uri="{FF2B5EF4-FFF2-40B4-BE49-F238E27FC236}">
                <a16:creationId xmlns:a16="http://schemas.microsoft.com/office/drawing/2014/main" id="{5C9C7305-47BE-6BA9-15F8-9A1EA77EF6D1}"/>
              </a:ext>
            </a:extLst>
          </p:cNvPr>
          <p:cNvSpPr>
            <a:spLocks noGrp="1"/>
          </p:cNvSpPr>
          <p:nvPr>
            <p:ph idx="1"/>
          </p:nvPr>
        </p:nvSpPr>
        <p:spPr>
          <a:xfrm>
            <a:off x="838200" y="1513134"/>
            <a:ext cx="8430087" cy="4783169"/>
          </a:xfrm>
        </p:spPr>
        <p:txBody>
          <a:bodyPr>
            <a:normAutofit/>
          </a:bodyPr>
          <a:lstStyle/>
          <a:p>
            <a:pPr marL="0" indent="0" algn="just">
              <a:buNone/>
            </a:pPr>
            <a:r>
              <a:rPr lang="ru-RU" dirty="0"/>
              <a:t>	Целью Методических рекомендаций является формирование единого подхода к обеспечению работы по профилактике и противодействию коррупции в организациях </a:t>
            </a:r>
            <a:r>
              <a:rPr lang="ru-RU" b="1" dirty="0">
                <a:solidFill>
                  <a:srgbClr val="00B050"/>
                </a:solidFill>
              </a:rPr>
              <a:t>независимо от их форм собственности, организационно-правовых форм, отраслевой принадлежности и иных обстоятельств</a:t>
            </a:r>
            <a:r>
              <a:rPr lang="ru-RU" dirty="0"/>
              <a:t>.</a:t>
            </a:r>
          </a:p>
          <a:p>
            <a:pPr marL="0" indent="0" algn="just">
              <a:buNone/>
            </a:pPr>
            <a:r>
              <a:rPr lang="ru-RU" dirty="0"/>
              <a:t>	Задачами Методических рекомендаций являются:</a:t>
            </a:r>
          </a:p>
          <a:p>
            <a:pPr algn="just">
              <a:buFont typeface="Wingdings" panose="05000000000000000000" pitchFamily="2" charset="2"/>
              <a:buChar char="ü"/>
            </a:pPr>
            <a:r>
              <a:rPr lang="ru-RU" dirty="0"/>
              <a:t>	информирование организаций о нормативно-правовом обеспечении работы по противодействию коррупции и ответственности за совершение коррупционных правонарушений;</a:t>
            </a:r>
          </a:p>
          <a:p>
            <a:pPr algn="just">
              <a:buFont typeface="Wingdings" panose="05000000000000000000" pitchFamily="2" charset="2"/>
              <a:buChar char="ü"/>
            </a:pPr>
            <a:r>
              <a:rPr lang="ru-RU" dirty="0"/>
              <a:t>	определение основных принципов противодействия коррупции в организациях;</a:t>
            </a:r>
          </a:p>
          <a:p>
            <a:pPr algn="just">
              <a:buFont typeface="Wingdings" panose="05000000000000000000" pitchFamily="2" charset="2"/>
              <a:buChar char="ü"/>
            </a:pPr>
            <a:r>
              <a:rPr lang="ru-RU" dirty="0"/>
              <a:t>	методическое обеспечение разработки и реализации мер, направленных на профилактику и противодействие коррупции в организации.</a:t>
            </a:r>
          </a:p>
        </p:txBody>
      </p:sp>
    </p:spTree>
    <p:extLst>
      <p:ext uri="{BB962C8B-B14F-4D97-AF65-F5344CB8AC3E}">
        <p14:creationId xmlns:p14="http://schemas.microsoft.com/office/powerpoint/2010/main" val="2503274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BFBCA3-8882-3BB4-BB78-473D09599642}"/>
              </a:ext>
            </a:extLst>
          </p:cNvPr>
          <p:cNvSpPr txBox="1"/>
          <p:nvPr/>
        </p:nvSpPr>
        <p:spPr>
          <a:xfrm>
            <a:off x="497149" y="1888576"/>
            <a:ext cx="8695677" cy="4401205"/>
          </a:xfrm>
          <a:prstGeom prst="rect">
            <a:avLst/>
          </a:prstGeom>
          <a:noFill/>
        </p:spPr>
        <p:txBody>
          <a:bodyPr wrap="square">
            <a:spAutoFit/>
          </a:bodyPr>
          <a:lstStyle/>
          <a:p>
            <a:pPr marL="285750" indent="-285750" algn="just">
              <a:buFont typeface="Wingdings" panose="05000000000000000000" pitchFamily="2" charset="2"/>
              <a:buChar char="v"/>
            </a:pPr>
            <a:r>
              <a:rPr lang="ru-RU" sz="2000" dirty="0"/>
              <a:t>	Антикоррупционная политика организации представляет собой комплекс взаимосвязанных принципов, процедур и конкретных мероприятий, направленных на профилактику и пресечение коррупционных правонарушений в деятельности данной организации. 	</a:t>
            </a:r>
          </a:p>
          <a:p>
            <a:pPr marL="285750" indent="-285750" algn="just">
              <a:buFont typeface="Wingdings" panose="05000000000000000000" pitchFamily="2" charset="2"/>
              <a:buChar char="v"/>
            </a:pPr>
            <a:r>
              <a:rPr lang="ru-RU" sz="2000" dirty="0"/>
              <a:t>	Сведения о реализуемой в организации антикоррупционной политике рекомендуется закрепить в едином документе, например, с одноименным названием – «Антикоррупционная политика (наименование организации)».</a:t>
            </a:r>
          </a:p>
          <a:p>
            <a:pPr marL="285750" indent="-285750" algn="just">
              <a:buFont typeface="Wingdings" panose="05000000000000000000" pitchFamily="2" charset="2"/>
              <a:buChar char="v"/>
            </a:pPr>
            <a:r>
              <a:rPr lang="ru-RU" sz="2000" dirty="0"/>
              <a:t>	Антикоррупционную политику и другие документы организации, регулирующие вопросы предупреждения и противодействия коррупции, рекомендуется принимать в форме локальных нормативных актов, что позволит обеспечить обязательность их выполнения всеми работниками организации.</a:t>
            </a:r>
          </a:p>
        </p:txBody>
      </p:sp>
      <p:sp>
        <p:nvSpPr>
          <p:cNvPr id="5" name="TextBox 4">
            <a:extLst>
              <a:ext uri="{FF2B5EF4-FFF2-40B4-BE49-F238E27FC236}">
                <a16:creationId xmlns:a16="http://schemas.microsoft.com/office/drawing/2014/main" id="{09CE7853-62A5-50B6-B552-1840B6E6C240}"/>
              </a:ext>
            </a:extLst>
          </p:cNvPr>
          <p:cNvSpPr txBox="1"/>
          <p:nvPr/>
        </p:nvSpPr>
        <p:spPr>
          <a:xfrm>
            <a:off x="883328" y="568219"/>
            <a:ext cx="8083118" cy="892552"/>
          </a:xfrm>
          <a:prstGeom prst="rect">
            <a:avLst/>
          </a:prstGeom>
          <a:noFill/>
        </p:spPr>
        <p:txBody>
          <a:bodyPr wrap="square">
            <a:spAutoFit/>
          </a:bodyPr>
          <a:lstStyle/>
          <a:p>
            <a:pPr algn="ct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Общие подходы к разработке и реализации антикоррупционной политики</a:t>
            </a:r>
          </a:p>
        </p:txBody>
      </p:sp>
    </p:spTree>
    <p:extLst>
      <p:ext uri="{BB962C8B-B14F-4D97-AF65-F5344CB8AC3E}">
        <p14:creationId xmlns:p14="http://schemas.microsoft.com/office/powerpoint/2010/main" val="33378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4687" y="881484"/>
            <a:ext cx="8906741" cy="5976516"/>
          </a:xfrm>
        </p:spPr>
        <p:txBody>
          <a:bodyPr>
            <a:normAutofit fontScale="92500"/>
          </a:bodyPr>
          <a:lstStyle/>
          <a:p>
            <a:pPr algn="ctr">
              <a:defRPr/>
            </a:pPr>
            <a:r>
              <a:rPr lang="vi-VN" sz="4400" b="1" dirty="0">
                <a:solidFill>
                  <a:schemeClr val="tx2"/>
                </a:solidFill>
                <a:latin typeface="Times New Roman" pitchFamily="18" charset="0"/>
                <a:cs typeface="Times New Roman" pitchFamily="18" charset="0"/>
              </a:rPr>
              <a:t>Корру́пция</a:t>
            </a:r>
            <a:r>
              <a:rPr lang="vi-VN" dirty="0">
                <a:solidFill>
                  <a:schemeClr val="tx2"/>
                </a:solidFill>
                <a:latin typeface="Times New Roman" pitchFamily="18" charset="0"/>
                <a:cs typeface="Times New Roman" pitchFamily="18" charset="0"/>
              </a:rPr>
              <a:t> </a:t>
            </a:r>
            <a:endParaRPr lang="ru-RU" dirty="0">
              <a:solidFill>
                <a:schemeClr val="tx2"/>
              </a:solidFill>
              <a:latin typeface="Times New Roman" pitchFamily="18" charset="0"/>
              <a:cs typeface="Times New Roman" pitchFamily="18" charset="0"/>
            </a:endParaRPr>
          </a:p>
          <a:p>
            <a:pPr marL="0" indent="0" algn="just">
              <a:buNone/>
              <a:defRPr/>
            </a:pPr>
            <a:r>
              <a:rPr lang="ru-RU" dirty="0">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	</a:t>
            </a:r>
            <a:r>
              <a:rPr lang="ru-RU" u="sng" dirty="0">
                <a:latin typeface="Times New Roman" pitchFamily="18" charset="0"/>
                <a:cs typeface="Times New Roman" pitchFamily="18" charset="0"/>
              </a:rPr>
              <a:t>ла</a:t>
            </a:r>
            <a:r>
              <a:rPr lang="vi-VN" u="sng" dirty="0">
                <a:latin typeface="Times New Roman" pitchFamily="18" charset="0"/>
                <a:cs typeface="Times New Roman" pitchFamily="18" charset="0"/>
              </a:rPr>
              <a:t>т.</a:t>
            </a:r>
            <a:r>
              <a:rPr lang="vi-VN" dirty="0">
                <a:latin typeface="Times New Roman" pitchFamily="18" charset="0"/>
                <a:cs typeface="Times New Roman" pitchFamily="18" charset="0"/>
              </a:rPr>
              <a:t> </a:t>
            </a:r>
            <a:r>
              <a:rPr lang="ru-RU" b="1" i="1" dirty="0"/>
              <a:t>CORREI</a:t>
            </a:r>
            <a:r>
              <a:rPr lang="ru-RU" dirty="0"/>
              <a:t>, что означает «действовать совместно, солидарно» </a:t>
            </a:r>
            <a:endParaRPr lang="en-US" dirty="0"/>
          </a:p>
          <a:p>
            <a:pPr marL="0" indent="0" algn="just">
              <a:buNone/>
              <a:defRPr/>
            </a:pPr>
            <a:r>
              <a:rPr lang="en-US" dirty="0">
                <a:latin typeface="Times New Roman" pitchFamily="18" charset="0"/>
                <a:cs typeface="Times New Roman" pitchFamily="18" charset="0"/>
              </a:rPr>
              <a:t>	</a:t>
            </a:r>
            <a:r>
              <a:rPr lang="vi-VN" u="sng" dirty="0">
                <a:latin typeface="Times New Roman" pitchFamily="18" charset="0"/>
                <a:cs typeface="Times New Roman" pitchFamily="18" charset="0"/>
              </a:rPr>
              <a:t>лат.</a:t>
            </a:r>
            <a:r>
              <a:rPr lang="vi-VN" dirty="0">
                <a:latin typeface="Times New Roman" pitchFamily="18" charset="0"/>
                <a:cs typeface="Times New Roman" pitchFamily="18" charset="0"/>
              </a:rPr>
              <a:t> </a:t>
            </a:r>
            <a:r>
              <a:rPr lang="ru-RU" b="1" i="1" dirty="0"/>
              <a:t>RUMPERE</a:t>
            </a:r>
            <a:r>
              <a:rPr lang="ru-RU" dirty="0"/>
              <a:t>, что означает «ломать, повреждать, портить».</a:t>
            </a:r>
            <a:endParaRPr lang="en-US" sz="2600" dirty="0">
              <a:solidFill>
                <a:schemeClr val="tx2"/>
              </a:solidFill>
              <a:latin typeface="Times New Roman" pitchFamily="18" charset="0"/>
              <a:cs typeface="Times New Roman" pitchFamily="18" charset="0"/>
            </a:endParaRPr>
          </a:p>
          <a:p>
            <a:pPr marL="0" indent="0" algn="just">
              <a:buNone/>
              <a:defRPr/>
            </a:pPr>
            <a:endParaRPr lang="en-US" sz="2600" dirty="0">
              <a:solidFill>
                <a:schemeClr val="tx2"/>
              </a:solidFill>
              <a:latin typeface="Times New Roman" pitchFamily="18" charset="0"/>
              <a:cs typeface="Times New Roman" pitchFamily="18" charset="0"/>
            </a:endParaRPr>
          </a:p>
          <a:p>
            <a:pPr marL="0" indent="0" algn="just">
              <a:buNone/>
              <a:defRPr/>
            </a:pPr>
            <a:r>
              <a:rPr lang="en-US" sz="2600" dirty="0">
                <a:solidFill>
                  <a:schemeClr val="tx2"/>
                </a:solidFill>
                <a:latin typeface="Times New Roman" pitchFamily="18" charset="0"/>
                <a:cs typeface="Times New Roman" pitchFamily="18" charset="0"/>
              </a:rPr>
              <a:t>—</a:t>
            </a:r>
            <a:r>
              <a:rPr lang="ru-RU" sz="2600" dirty="0">
                <a:solidFill>
                  <a:schemeClr val="tx2"/>
                </a:solidFill>
                <a:latin typeface="Times New Roman" pitchFamily="18" charset="0"/>
                <a:cs typeface="Times New Roman" pitchFamily="18" charset="0"/>
              </a:rPr>
              <a:t> </a:t>
            </a:r>
            <a:r>
              <a:rPr lang="ru-RU" sz="2600" b="1" dirty="0">
                <a:solidFill>
                  <a:schemeClr val="tx2"/>
                </a:solidFill>
                <a:latin typeface="Times New Roman" pitchFamily="18" charset="0"/>
                <a:cs typeface="Times New Roman" pitchFamily="18" charset="0"/>
              </a:rPr>
              <a:t>противоправное использование должностным  или иным лицом своего положения в целях получения ненадлежащей выгоды для себя или третьих лиц, представление другими лицами такой выгоды,  а также посредничество и иные формы содействия в совершении указанных деяний</a:t>
            </a:r>
            <a:r>
              <a:rPr lang="en-US" sz="2600" b="1" dirty="0">
                <a:solidFill>
                  <a:schemeClr val="tx2"/>
                </a:solidFill>
                <a:latin typeface="Times New Roman" pitchFamily="18" charset="0"/>
                <a:cs typeface="Times New Roman" pitchFamily="18" charset="0"/>
              </a:rPr>
              <a:t>*</a:t>
            </a:r>
          </a:p>
          <a:p>
            <a:pPr marL="0" indent="0" algn="just">
              <a:buNone/>
              <a:defRPr/>
            </a:pPr>
            <a:endParaRPr lang="en-US" sz="2600" b="1" dirty="0">
              <a:solidFill>
                <a:schemeClr val="tx2"/>
              </a:solidFill>
              <a:latin typeface="Times New Roman" pitchFamily="18" charset="0"/>
              <a:cs typeface="Times New Roman" pitchFamily="18" charset="0"/>
            </a:endParaRPr>
          </a:p>
          <a:p>
            <a:pPr marL="0" indent="0" algn="just">
              <a:buNone/>
              <a:defRPr/>
            </a:pPr>
            <a:r>
              <a:rPr lang="en-US" sz="2200" dirty="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Противодействие коррупции: новые вызовы: монография / С.Б. Иванов, Т.Я. Хабриева, Ю.А. </a:t>
            </a:r>
            <a:r>
              <a:rPr lang="ru-RU" sz="2200" dirty="0" err="1">
                <a:latin typeface="Times New Roman" panose="02020603050405020304" pitchFamily="18" charset="0"/>
                <a:cs typeface="Times New Roman" panose="02020603050405020304" pitchFamily="18" charset="0"/>
              </a:rPr>
              <a:t>Чиханчин</a:t>
            </a:r>
            <a:r>
              <a:rPr lang="ru-RU" sz="2200" dirty="0">
                <a:latin typeface="Times New Roman" panose="02020603050405020304" pitchFamily="18" charset="0"/>
                <a:cs typeface="Times New Roman" panose="02020603050405020304" pitchFamily="18" charset="0"/>
              </a:rPr>
              <a:t> [и др.]; отв. ред. Т.Я. Хабриева. — М.: Институт законодательства и сравнительного правоведения при Правительстве Российской Федерации : ИНФРА-М, 2016. — 376 с. </a:t>
            </a:r>
            <a:endParaRPr lang="en-US" sz="2200" b="1" dirty="0">
              <a:solidFill>
                <a:schemeClr val="tx2"/>
              </a:solidFill>
              <a:latin typeface="Times New Roman" panose="02020603050405020304" pitchFamily="18" charset="0"/>
              <a:cs typeface="Times New Roman" pitchFamily="18" charset="0"/>
            </a:endParaRPr>
          </a:p>
          <a:p>
            <a:pPr marL="0" indent="0" algn="just">
              <a:buNone/>
              <a:defRPr/>
            </a:pPr>
            <a:endParaRPr lang="ru-RU" sz="2600" b="1" dirty="0">
              <a:solidFill>
                <a:schemeClr val="tx2"/>
              </a:solidFill>
              <a:latin typeface="Times New Roman" pitchFamily="18" charset="0"/>
              <a:cs typeface="Times New Roman" pitchFamily="18" charset="0"/>
            </a:endParaRPr>
          </a:p>
        </p:txBody>
      </p:sp>
      <p:sp>
        <p:nvSpPr>
          <p:cNvPr id="3075" name="Номер слайда 4"/>
          <p:cNvSpPr>
            <a:spLocks noGrp="1"/>
          </p:cNvSpPr>
          <p:nvPr>
            <p:ph type="sldNum" sz="quarter" idx="12"/>
          </p:nvPr>
        </p:nvSpPr>
        <p:spPr>
          <a:xfrm>
            <a:off x="10163175" y="6515100"/>
            <a:ext cx="463550"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fld id="{EC811EF1-14E1-45FD-AA48-94F43B6CEE90}" type="slidenum">
              <a:rPr lang="ru-RU" altLang="ru-RU" smtClean="0"/>
              <a:pPr algn="l" eaLnBrk="1" hangingPunct="1"/>
              <a:t>2</a:t>
            </a:fld>
            <a:endParaRPr lang="ru-RU" altLang="ru-RU" dirty="0"/>
          </a:p>
        </p:txBody>
      </p:sp>
    </p:spTree>
    <p:extLst>
      <p:ext uri="{BB962C8B-B14F-4D97-AF65-F5344CB8AC3E}">
        <p14:creationId xmlns:p14="http://schemas.microsoft.com/office/powerpoint/2010/main" val="267413388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9F671A-708B-01B4-9F43-6EA96F020F51}"/>
              </a:ext>
            </a:extLst>
          </p:cNvPr>
          <p:cNvSpPr txBox="1"/>
          <p:nvPr/>
        </p:nvSpPr>
        <p:spPr>
          <a:xfrm>
            <a:off x="772357" y="272533"/>
            <a:ext cx="8373122" cy="892552"/>
          </a:xfrm>
          <a:prstGeom prst="rect">
            <a:avLst/>
          </a:prstGeom>
          <a:noFill/>
        </p:spPr>
        <p:txBody>
          <a:bodyPr wrap="square">
            <a:spAutoFit/>
          </a:bodyPr>
          <a:lstStyle/>
          <a:p>
            <a:pPr algn="just"/>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Содержание антикоррупционной политики организации</a:t>
            </a:r>
          </a:p>
        </p:txBody>
      </p:sp>
      <p:sp>
        <p:nvSpPr>
          <p:cNvPr id="5" name="TextBox 4">
            <a:extLst>
              <a:ext uri="{FF2B5EF4-FFF2-40B4-BE49-F238E27FC236}">
                <a16:creationId xmlns:a16="http://schemas.microsoft.com/office/drawing/2014/main" id="{EB3EFC11-1041-9ED9-1941-3AB16AFC4732}"/>
              </a:ext>
            </a:extLst>
          </p:cNvPr>
          <p:cNvSpPr txBox="1"/>
          <p:nvPr/>
        </p:nvSpPr>
        <p:spPr>
          <a:xfrm>
            <a:off x="825621" y="1571320"/>
            <a:ext cx="8788893" cy="707886"/>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Нормативное обеспечение, закрепление стандартов поведения и декларация намерений</a:t>
            </a:r>
            <a:r>
              <a:rPr lang="ru-RU" dirty="0">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31530AF2-4248-8E00-344D-1507ADC3490C}"/>
              </a:ext>
            </a:extLst>
          </p:cNvPr>
          <p:cNvSpPr txBox="1"/>
          <p:nvPr/>
        </p:nvSpPr>
        <p:spPr>
          <a:xfrm>
            <a:off x="851516" y="2321348"/>
            <a:ext cx="8444143" cy="400110"/>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Оценка коррупционных рисков.</a:t>
            </a:r>
          </a:p>
        </p:txBody>
      </p:sp>
      <p:sp>
        <p:nvSpPr>
          <p:cNvPr id="9" name="TextBox 8">
            <a:extLst>
              <a:ext uri="{FF2B5EF4-FFF2-40B4-BE49-F238E27FC236}">
                <a16:creationId xmlns:a16="http://schemas.microsoft.com/office/drawing/2014/main" id="{B713DC83-7870-9E93-7653-838CC8336AF2}"/>
              </a:ext>
            </a:extLst>
          </p:cNvPr>
          <p:cNvSpPr txBox="1"/>
          <p:nvPr/>
        </p:nvSpPr>
        <p:spPr>
          <a:xfrm>
            <a:off x="825622" y="3708869"/>
            <a:ext cx="8296182" cy="400110"/>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Обучение и информирование работников</a:t>
            </a:r>
            <a:r>
              <a:rPr lang="ru-RU" dirty="0">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A3E9541D-0321-228B-45BB-82826407F6A5}"/>
              </a:ext>
            </a:extLst>
          </p:cNvPr>
          <p:cNvSpPr txBox="1"/>
          <p:nvPr/>
        </p:nvSpPr>
        <p:spPr>
          <a:xfrm>
            <a:off x="825621" y="2805742"/>
            <a:ext cx="8444143" cy="400110"/>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Осуществление антикоррупционного аудита.</a:t>
            </a:r>
          </a:p>
        </p:txBody>
      </p:sp>
      <p:sp>
        <p:nvSpPr>
          <p:cNvPr id="12" name="TextBox 11">
            <a:extLst>
              <a:ext uri="{FF2B5EF4-FFF2-40B4-BE49-F238E27FC236}">
                <a16:creationId xmlns:a16="http://schemas.microsoft.com/office/drawing/2014/main" id="{D3770B39-5B27-3419-0749-8CF47A2A6131}"/>
              </a:ext>
            </a:extLst>
          </p:cNvPr>
          <p:cNvSpPr txBox="1"/>
          <p:nvPr/>
        </p:nvSpPr>
        <p:spPr>
          <a:xfrm>
            <a:off x="825622" y="4271477"/>
            <a:ext cx="8682361" cy="707886"/>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Обеспечение соответствия системы внутреннего контроля и аудита организации  требованиям антикоррупционной политики организации.</a:t>
            </a:r>
          </a:p>
        </p:txBody>
      </p:sp>
      <p:sp>
        <p:nvSpPr>
          <p:cNvPr id="13" name="TextBox 12">
            <a:extLst>
              <a:ext uri="{FF2B5EF4-FFF2-40B4-BE49-F238E27FC236}">
                <a16:creationId xmlns:a16="http://schemas.microsoft.com/office/drawing/2014/main" id="{DF3E1F64-0AB9-0A98-E7D5-A0B781F69642}"/>
              </a:ext>
            </a:extLst>
          </p:cNvPr>
          <p:cNvSpPr txBox="1"/>
          <p:nvPr/>
        </p:nvSpPr>
        <p:spPr>
          <a:xfrm>
            <a:off x="825622" y="3231915"/>
            <a:ext cx="8444143" cy="400110"/>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Разработка и введение специальных антикоррупционных процедур.</a:t>
            </a:r>
          </a:p>
        </p:txBody>
      </p:sp>
      <p:sp>
        <p:nvSpPr>
          <p:cNvPr id="15" name="TextBox 14">
            <a:extLst>
              <a:ext uri="{FF2B5EF4-FFF2-40B4-BE49-F238E27FC236}">
                <a16:creationId xmlns:a16="http://schemas.microsoft.com/office/drawing/2014/main" id="{83EC7859-7E73-A70D-6528-1F84943EE903}"/>
              </a:ext>
            </a:extLst>
          </p:cNvPr>
          <p:cNvSpPr txBox="1"/>
          <p:nvPr/>
        </p:nvSpPr>
        <p:spPr>
          <a:xfrm>
            <a:off x="772357" y="5082133"/>
            <a:ext cx="8602462" cy="707886"/>
          </a:xfrm>
          <a:prstGeom prst="rect">
            <a:avLst/>
          </a:prstGeom>
          <a:noFill/>
        </p:spPr>
        <p:txBody>
          <a:bodyPr wrap="square">
            <a:spAutoFit/>
          </a:bodyPr>
          <a:lstStyle/>
          <a:p>
            <a:r>
              <a:rPr lang="ru-RU" sz="2000" dirty="0">
                <a:latin typeface="Times New Roman" panose="02020603050405020304" pitchFamily="18" charset="0"/>
                <a:cs typeface="Times New Roman" panose="02020603050405020304" pitchFamily="18" charset="0"/>
              </a:rPr>
              <a:t>Мониторинг эффективности и  результатов проводимой антикоррупционной работы и ее актуализация.</a:t>
            </a:r>
          </a:p>
        </p:txBody>
      </p:sp>
    </p:spTree>
    <p:extLst>
      <p:ext uri="{BB962C8B-B14F-4D97-AF65-F5344CB8AC3E}">
        <p14:creationId xmlns:p14="http://schemas.microsoft.com/office/powerpoint/2010/main" val="2007458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D8D5EAAC-4F00-4952-8811-D75E9F20D8EE}" type="slidenum">
              <a:rPr lang="ru-RU" smtClean="0"/>
              <a:t>21</a:t>
            </a:fld>
            <a:endParaRPr lang="ru-RU"/>
          </a:p>
        </p:txBody>
      </p:sp>
      <p:sp>
        <p:nvSpPr>
          <p:cNvPr id="3" name="Заголовок 1">
            <a:extLst>
              <a:ext uri="{FF2B5EF4-FFF2-40B4-BE49-F238E27FC236}">
                <a16:creationId xmlns:a16="http://schemas.microsoft.com/office/drawing/2014/main" id="{A3141FE0-2C04-4F89-800F-EB89CD061D1D}"/>
              </a:ext>
            </a:extLst>
          </p:cNvPr>
          <p:cNvSpPr txBox="1">
            <a:spLocks/>
          </p:cNvSpPr>
          <p:nvPr/>
        </p:nvSpPr>
        <p:spPr>
          <a:xfrm>
            <a:off x="1728176" y="177484"/>
            <a:ext cx="6984775" cy="685111"/>
          </a:xfrm>
          <a:prstGeom prst="rect">
            <a:avLst/>
          </a:prstGeom>
        </p:spPr>
        <p:txBody>
          <a:bodyPr/>
          <a:lstStyle>
            <a:lvl1pPr algn="l" defTabSz="914400" rtl="0" eaLnBrk="1" latinLnBrk="0" hangingPunct="1">
              <a:lnSpc>
                <a:spcPct val="90000"/>
              </a:lnSpc>
              <a:spcBef>
                <a:spcPct val="0"/>
              </a:spcBef>
              <a:buNone/>
              <a:defRPr sz="2600" kern="1200">
                <a:solidFill>
                  <a:schemeClr val="tx1"/>
                </a:solidFill>
                <a:latin typeface="PT Sans" pitchFamily="34" charset="-52"/>
                <a:ea typeface="+mj-ea"/>
                <a:cs typeface="+mj-cs"/>
              </a:defRPr>
            </a:lvl1pPr>
          </a:lstStyle>
          <a:p>
            <a:pPr algn="ctr"/>
            <a:r>
              <a:rPr lang="ru-RU" b="1" dirty="0">
                <a:solidFill>
                  <a:schemeClr val="bg2">
                    <a:lumMod val="50000"/>
                  </a:schemeClr>
                </a:solidFill>
                <a:latin typeface="Times New Roman" panose="02020603050405020304" pitchFamily="18" charset="0"/>
                <a:cs typeface="Times New Roman" panose="02020603050405020304" pitchFamily="18" charset="0"/>
              </a:rPr>
              <a:t>Антикоррупционные меры </a:t>
            </a:r>
            <a:br>
              <a:rPr lang="ru-RU" b="1" dirty="0">
                <a:solidFill>
                  <a:schemeClr val="bg2">
                    <a:lumMod val="50000"/>
                  </a:schemeClr>
                </a:solidFill>
                <a:latin typeface="Times New Roman" panose="02020603050405020304" pitchFamily="18" charset="0"/>
                <a:cs typeface="Times New Roman" panose="02020603050405020304" pitchFamily="18" charset="0"/>
              </a:rPr>
            </a:br>
            <a:r>
              <a:rPr lang="ru-RU" b="1" dirty="0">
                <a:solidFill>
                  <a:schemeClr val="bg2">
                    <a:lumMod val="50000"/>
                  </a:schemeClr>
                </a:solidFill>
                <a:latin typeface="Times New Roman" panose="02020603050405020304" pitchFamily="18" charset="0"/>
                <a:cs typeface="Times New Roman" panose="02020603050405020304" pitchFamily="18" charset="0"/>
              </a:rPr>
              <a:t>в организациях</a:t>
            </a:r>
          </a:p>
        </p:txBody>
      </p:sp>
      <p:sp>
        <p:nvSpPr>
          <p:cNvPr id="6" name="Текст 4">
            <a:extLst>
              <a:ext uri="{FF2B5EF4-FFF2-40B4-BE49-F238E27FC236}">
                <a16:creationId xmlns:a16="http://schemas.microsoft.com/office/drawing/2014/main" id="{F8BF21A1-D13A-4CF0-B617-DE14D1977C8E}"/>
              </a:ext>
            </a:extLst>
          </p:cNvPr>
          <p:cNvSpPr txBox="1">
            <a:spLocks/>
          </p:cNvSpPr>
          <p:nvPr/>
        </p:nvSpPr>
        <p:spPr>
          <a:xfrm>
            <a:off x="637675" y="1187532"/>
            <a:ext cx="8470814" cy="4826359"/>
          </a:xfrm>
          <a:prstGeom prst="rect">
            <a:avLst/>
          </a:prstGeom>
        </p:spPr>
        <p:txBody>
          <a:bodyPr vert="horz" lIns="0" tIns="54000" rIns="0" bIns="0" rtlCol="0">
            <a:normAutofit fontScale="85000" lnSpcReduction="20000"/>
          </a:bodyPr>
          <a:lstStyle>
            <a:lvl1pPr marL="0" indent="0" algn="l" defTabSz="914400" rtl="0" eaLnBrk="1" latinLnBrk="0" hangingPunct="1">
              <a:spcBef>
                <a:spcPts val="1600"/>
              </a:spcBef>
              <a:buFont typeface="Arial" panose="020B0604020202020204" pitchFamily="34" charset="0"/>
              <a:buNone/>
              <a:defRPr sz="2400" b="0" kern="1200">
                <a:solidFill>
                  <a:schemeClr val="tx1"/>
                </a:solidFill>
                <a:latin typeface="+mn-lt"/>
                <a:ea typeface="+mn-ea"/>
                <a:cs typeface="+mn-cs"/>
              </a:defRPr>
            </a:lvl1pPr>
            <a:lvl2pPr marL="266700" indent="-266700" algn="l" defTabSz="914400" rtl="0" eaLnBrk="1" latinLnBrk="0" hangingPunct="1">
              <a:spcBef>
                <a:spcPts val="16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252000" indent="-252000" algn="l" defTabSz="914400" rtl="0" eaLnBrk="1" latinLnBrk="0" hangingPunct="1">
              <a:spcBef>
                <a:spcPts val="1000"/>
              </a:spcBef>
              <a:buClr>
                <a:schemeClr val="accent5"/>
              </a:buClr>
              <a:buFont typeface="PT Sans" panose="020B0503020203020204" pitchFamily="34" charset="-52"/>
              <a:buChar char="—"/>
              <a:defRPr sz="1600" kern="1200">
                <a:solidFill>
                  <a:schemeClr val="tx1"/>
                </a:solidFill>
                <a:latin typeface="+mn-lt"/>
                <a:ea typeface="+mn-ea"/>
                <a:cs typeface="+mn-cs"/>
              </a:defRPr>
            </a:lvl3pPr>
            <a:lvl4pPr marL="504000" indent="-252000" algn="l" defTabSz="914400" rtl="0" eaLnBrk="1" latinLnBrk="0" hangingPunct="1">
              <a:spcBef>
                <a:spcPct val="20000"/>
              </a:spcBef>
              <a:buFont typeface="PT Sans" panose="020B0503020203020204" pitchFamily="34" charset="-52"/>
              <a:buChar char="—"/>
              <a:defRPr sz="1600" kern="1200">
                <a:solidFill>
                  <a:schemeClr val="tx1"/>
                </a:solidFill>
                <a:latin typeface="+mn-lt"/>
                <a:ea typeface="+mn-ea"/>
                <a:cs typeface="+mn-cs"/>
              </a:defRPr>
            </a:lvl4pPr>
            <a:lvl5pPr marL="756000" indent="-252000" algn="l" defTabSz="914400" rtl="0" eaLnBrk="1" latinLnBrk="0" hangingPunct="1">
              <a:spcBef>
                <a:spcPct val="20000"/>
              </a:spcBef>
              <a:buFont typeface="PT Sans" panose="020B0503020203020204" pitchFamily="34" charset="-5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600"/>
              </a:spcBef>
              <a:spcAft>
                <a:spcPts val="600"/>
              </a:spcAft>
              <a:buClrTx/>
              <a:buSzTx/>
              <a:buFont typeface="Arial" panose="020B0604020202020204" pitchFamily="34" charset="0"/>
              <a:buNone/>
              <a:tabLst/>
              <a:defRPr/>
            </a:pPr>
            <a:r>
              <a:rPr kumimoji="0" lang="ru-RU" sz="2000" b="1" i="0" u="none" strike="noStrike" kern="1200" cap="none" spc="0" normalizeH="0" baseline="0" noProof="0" dirty="0">
                <a:ln>
                  <a:noFill/>
                </a:ln>
                <a:solidFill>
                  <a:srgbClr val="2B2A29"/>
                </a:solidFill>
                <a:effectLst/>
                <a:uLnTx/>
                <a:uFillTx/>
                <a:latin typeface="PT Sans"/>
              </a:rPr>
              <a:t>Набор ЛНА и </a:t>
            </a:r>
            <a:r>
              <a:rPr lang="ru-RU" sz="2000" b="1" dirty="0">
                <a:solidFill>
                  <a:srgbClr val="2B2A29"/>
                </a:solidFill>
                <a:latin typeface="PT Sans"/>
              </a:rPr>
              <a:t>иных документов</a:t>
            </a:r>
            <a:r>
              <a:rPr kumimoji="0" lang="ru-RU" sz="2000" b="1" i="0" u="none" strike="noStrike" kern="1200" cap="none" spc="0" normalizeH="0" baseline="0" noProof="0" dirty="0">
                <a:ln>
                  <a:noFill/>
                </a:ln>
                <a:solidFill>
                  <a:srgbClr val="2B2A29"/>
                </a:solidFill>
                <a:effectLst/>
                <a:uLnTx/>
                <a:uFillTx/>
                <a:latin typeface="PT Sans"/>
              </a:rPr>
              <a:t>, регулирующих политики и </a:t>
            </a:r>
          </a:p>
          <a:p>
            <a:pPr marL="0" marR="0" lvl="0" indent="0" algn="l" defTabSz="914400" rtl="0" eaLnBrk="1" fontAlgn="auto" latinLnBrk="0" hangingPunct="1">
              <a:lnSpc>
                <a:spcPct val="100000"/>
              </a:lnSpc>
              <a:spcBef>
                <a:spcPts val="1600"/>
              </a:spcBef>
              <a:spcAft>
                <a:spcPts val="600"/>
              </a:spcAft>
              <a:buClrTx/>
              <a:buSzTx/>
              <a:buFont typeface="Arial" panose="020B0604020202020204" pitchFamily="34" charset="0"/>
              <a:buNone/>
              <a:tabLst/>
              <a:defRPr/>
            </a:pPr>
            <a:r>
              <a:rPr kumimoji="0" lang="ru-RU" sz="2000" b="1" i="0" u="none" strike="noStrike" kern="1200" cap="none" spc="0" normalizeH="0" baseline="0" noProof="0" dirty="0">
                <a:ln>
                  <a:noFill/>
                </a:ln>
                <a:solidFill>
                  <a:srgbClr val="2B2A29"/>
                </a:solidFill>
                <a:effectLst/>
                <a:uLnTx/>
                <a:uFillTx/>
                <a:latin typeface="PT Sans"/>
              </a:rPr>
              <a:t>антикоррупционные комплаенс-процедуры:</a:t>
            </a:r>
          </a:p>
          <a:p>
            <a:pPr marL="0" marR="0" lvl="0" indent="0" algn="l" defTabSz="914400" rtl="0" eaLnBrk="1" fontAlgn="auto" latinLnBrk="0" hangingPunct="1">
              <a:lnSpc>
                <a:spcPct val="100000"/>
              </a:lnSpc>
              <a:spcBef>
                <a:spcPts val="1600"/>
              </a:spcBef>
              <a:spcAft>
                <a:spcPts val="600"/>
              </a:spcAft>
              <a:buClrTx/>
              <a:buSzTx/>
              <a:buFont typeface="Arial" panose="020B0604020202020204" pitchFamily="34" charset="0"/>
              <a:buNone/>
              <a:tabLst/>
              <a:defRPr/>
            </a:pPr>
            <a:r>
              <a:rPr lang="ru-RU" sz="2000" b="1" dirty="0">
                <a:solidFill>
                  <a:srgbClr val="2B2A29"/>
                </a:solidFill>
                <a:latin typeface="PT Sans"/>
              </a:rPr>
              <a:t>1. Локальные нормативные акты:</a:t>
            </a:r>
            <a:endParaRPr kumimoji="0" lang="ru-RU" sz="2000" b="1" i="0" u="none" strike="noStrike" kern="1200" cap="none" spc="0" normalizeH="0" baseline="0" noProof="0" dirty="0">
              <a:ln>
                <a:noFill/>
              </a:ln>
              <a:solidFill>
                <a:srgbClr val="2B2A29"/>
              </a:solidFill>
              <a:effectLst/>
              <a:uLnTx/>
              <a:uFillTx/>
              <a:latin typeface="PT Sans"/>
            </a:endParaRP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Антикоррупционная политика.</a:t>
            </a: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Кодекс этики и служебного поведения.</a:t>
            </a: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Положение о комиссии по корпоративной этике.</a:t>
            </a: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Положение о порядке предотвращения и урегулирования конфликта интересов.</a:t>
            </a: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Положение о подарках и знаках делового гостеприимства  др.</a:t>
            </a:r>
            <a:endParaRPr kumimoji="0" lang="en-US" sz="2000" b="0" i="0" u="none" strike="noStrike" kern="1200" cap="none" spc="0" normalizeH="0" baseline="0" noProof="0" dirty="0">
              <a:ln>
                <a:noFill/>
              </a:ln>
              <a:solidFill>
                <a:srgbClr val="2B2A29"/>
              </a:solidFill>
              <a:effectLst/>
              <a:uLnTx/>
              <a:uFillTx/>
              <a:latin typeface="PT Sans"/>
            </a:endParaRPr>
          </a:p>
          <a:p>
            <a:pPr marR="0" lvl="0" algn="l" defTabSz="914400" rtl="0" eaLnBrk="1" fontAlgn="auto" latinLnBrk="0" hangingPunct="1">
              <a:lnSpc>
                <a:spcPct val="100000"/>
              </a:lnSpc>
              <a:spcBef>
                <a:spcPts val="1600"/>
              </a:spcBef>
              <a:spcAft>
                <a:spcPts val="600"/>
              </a:spcAft>
              <a:buClrTx/>
              <a:buSzTx/>
              <a:tabLst/>
              <a:defRPr/>
            </a:pPr>
            <a:r>
              <a:rPr lang="ru-RU" sz="2000" b="1" dirty="0">
                <a:solidFill>
                  <a:srgbClr val="2B2A29"/>
                </a:solidFill>
                <a:latin typeface="PT Sans"/>
              </a:rPr>
              <a:t>2. Распорядительные акты:</a:t>
            </a:r>
            <a:endParaRPr kumimoji="0" lang="ru-RU" sz="2000" b="1" i="0" u="none" strike="noStrike" kern="1200" cap="none" spc="0" normalizeH="0" baseline="0" noProof="0" dirty="0">
              <a:ln>
                <a:noFill/>
              </a:ln>
              <a:solidFill>
                <a:srgbClr val="2B2A29"/>
              </a:solidFill>
              <a:effectLst/>
              <a:uLnTx/>
              <a:uFillTx/>
              <a:latin typeface="PT Sans"/>
            </a:endParaRPr>
          </a:p>
          <a:p>
            <a:pPr marL="342900" marR="0" lvl="0" indent="-342900" algn="l" defTabSz="914400" rtl="0" eaLnBrk="1" fontAlgn="auto" latinLnBrk="0" hangingPunct="1">
              <a:lnSpc>
                <a:spcPct val="100000"/>
              </a:lnSpc>
              <a:spcBef>
                <a:spcPts val="1600"/>
              </a:spcBef>
              <a:spcAft>
                <a:spcPts val="600"/>
              </a:spcAft>
              <a:buClrTx/>
              <a:buSzTx/>
              <a:buFontTx/>
              <a:buChar char="-"/>
              <a:tabLst/>
              <a:defRPr/>
            </a:pPr>
            <a:r>
              <a:rPr kumimoji="0" lang="ru-RU" sz="2000" b="0" i="0" u="none" strike="noStrike" kern="1200" cap="none" spc="0" normalizeH="0" baseline="0" noProof="0" dirty="0">
                <a:ln>
                  <a:noFill/>
                </a:ln>
                <a:solidFill>
                  <a:srgbClr val="2B2A29"/>
                </a:solidFill>
                <a:effectLst/>
                <a:uLnTx/>
                <a:uFillTx/>
                <a:latin typeface="PT Sans"/>
              </a:rPr>
              <a:t>Антикоррупционная оговорка в договорах/контрактах (2019).</a:t>
            </a:r>
          </a:p>
          <a:p>
            <a:pPr marL="0" marR="0" lvl="0" indent="0" algn="l" defTabSz="914400" rtl="0" eaLnBrk="1" fontAlgn="auto" latinLnBrk="0" hangingPunct="1">
              <a:lnSpc>
                <a:spcPct val="100000"/>
              </a:lnSpc>
              <a:spcBef>
                <a:spcPts val="1600"/>
              </a:spcBef>
              <a:spcAft>
                <a:spcPts val="600"/>
              </a:spcAft>
              <a:buClrTx/>
              <a:buSzTx/>
              <a:buFont typeface="Arial" panose="020B0604020202020204" pitchFamily="34" charset="0"/>
              <a:buNone/>
              <a:tabLst/>
              <a:defRPr/>
            </a:pPr>
            <a:endParaRPr kumimoji="0" lang="ru-RU" sz="2000" b="0" i="0" u="none" strike="noStrike" kern="1200" cap="none" spc="0" normalizeH="0" baseline="0" noProof="0" dirty="0">
              <a:ln>
                <a:noFill/>
              </a:ln>
              <a:solidFill>
                <a:srgbClr val="2B2A29"/>
              </a:solidFill>
              <a:effectLst/>
              <a:uLnTx/>
              <a:uFillTx/>
              <a:latin typeface="Verdana"/>
              <a:ea typeface="+mn-ea"/>
              <a:cs typeface="+mn-cs"/>
            </a:endParaRPr>
          </a:p>
          <a:p>
            <a:pPr marL="0" marR="0" lvl="0" indent="0" algn="l" defTabSz="914400" rtl="0" eaLnBrk="1" fontAlgn="auto" latinLnBrk="0" hangingPunct="1">
              <a:lnSpc>
                <a:spcPct val="100000"/>
              </a:lnSpc>
              <a:spcBef>
                <a:spcPts val="1600"/>
              </a:spcBef>
              <a:spcAft>
                <a:spcPts val="600"/>
              </a:spcAft>
              <a:buClrTx/>
              <a:buSzTx/>
              <a:buFont typeface="Arial" panose="020B0604020202020204" pitchFamily="34" charset="0"/>
              <a:buNone/>
              <a:tabLst/>
              <a:defRPr/>
            </a:pPr>
            <a:endParaRPr kumimoji="0" lang="ru-RU" sz="2000" b="0" i="0" u="none" strike="noStrike" kern="1200" cap="none" spc="0" normalizeH="0" baseline="0" noProof="0" dirty="0">
              <a:ln>
                <a:noFill/>
              </a:ln>
              <a:solidFill>
                <a:srgbClr val="2B2A29"/>
              </a:solidFill>
              <a:effectLst/>
              <a:uLnTx/>
              <a:uFillTx/>
              <a:latin typeface="Verdana"/>
              <a:ea typeface="+mn-ea"/>
              <a:cs typeface="+mn-cs"/>
            </a:endParaRPr>
          </a:p>
          <a:p>
            <a:pPr marL="342900" marR="0" lvl="0" indent="-342900" algn="l" defTabSz="914400" rtl="0" eaLnBrk="1" fontAlgn="auto" latinLnBrk="0" hangingPunct="1">
              <a:lnSpc>
                <a:spcPct val="100000"/>
              </a:lnSpc>
              <a:spcBef>
                <a:spcPts val="1600"/>
              </a:spcBef>
              <a:spcAft>
                <a:spcPts val="600"/>
              </a:spcAft>
              <a:buClrTx/>
              <a:buSzTx/>
              <a:buFont typeface="Arial" panose="020B0604020202020204" pitchFamily="34" charset="0"/>
              <a:buAutoNum type="arabicPeriod"/>
              <a:tabLst/>
              <a:defRPr/>
            </a:pPr>
            <a:endParaRPr kumimoji="0" lang="ru-RU" sz="2000" b="0" i="0" u="none" strike="noStrike" kern="1200" cap="none" spc="0" normalizeH="0" baseline="0" noProof="0" dirty="0">
              <a:ln>
                <a:noFill/>
              </a:ln>
              <a:solidFill>
                <a:srgbClr val="2B2A29"/>
              </a:solidFill>
              <a:effectLst/>
              <a:uLnTx/>
              <a:uFillTx/>
              <a:latin typeface="Verdana"/>
              <a:ea typeface="+mn-ea"/>
              <a:cs typeface="+mn-cs"/>
            </a:endParaRPr>
          </a:p>
        </p:txBody>
      </p:sp>
    </p:spTree>
    <p:extLst>
      <p:ext uri="{BB962C8B-B14F-4D97-AF65-F5344CB8AC3E}">
        <p14:creationId xmlns:p14="http://schemas.microsoft.com/office/powerpoint/2010/main" val="2052614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D8D5EAAC-4F00-4952-8811-D75E9F20D8EE}" type="slidenum">
              <a:rPr lang="ru-RU" smtClean="0"/>
              <a:t>22</a:t>
            </a:fld>
            <a:endParaRPr lang="ru-RU"/>
          </a:p>
        </p:txBody>
      </p:sp>
      <p:sp>
        <p:nvSpPr>
          <p:cNvPr id="3" name="Заголовок 1">
            <a:extLst>
              <a:ext uri="{FF2B5EF4-FFF2-40B4-BE49-F238E27FC236}">
                <a16:creationId xmlns:a16="http://schemas.microsoft.com/office/drawing/2014/main" id="{F445170D-9851-620E-4848-7FA41FC76733}"/>
              </a:ext>
            </a:extLst>
          </p:cNvPr>
          <p:cNvSpPr txBox="1">
            <a:spLocks/>
          </p:cNvSpPr>
          <p:nvPr/>
        </p:nvSpPr>
        <p:spPr>
          <a:xfrm>
            <a:off x="964940" y="255670"/>
            <a:ext cx="7625723" cy="719982"/>
          </a:xfrm>
          <a:prstGeom prst="rect">
            <a:avLst/>
          </a:prstGeom>
        </p:spPr>
        <p:txBody>
          <a:bodyPr/>
          <a:lstStyle>
            <a:lvl1pPr algn="l" defTabSz="914400" rtl="0" eaLnBrk="1" latinLnBrk="0" hangingPunct="1">
              <a:lnSpc>
                <a:spcPct val="90000"/>
              </a:lnSpc>
              <a:spcBef>
                <a:spcPct val="0"/>
              </a:spcBef>
              <a:buNone/>
              <a:defRPr sz="2600" kern="1200">
                <a:solidFill>
                  <a:schemeClr val="tx1"/>
                </a:solidFill>
                <a:latin typeface="PT Sans" pitchFamily="34" charset="-52"/>
                <a:ea typeface="+mj-ea"/>
                <a:cs typeface="+mj-cs"/>
              </a:defRPr>
            </a:lvl1pPr>
          </a:lstStyle>
          <a:p>
            <a:pPr algn="ctr"/>
            <a:r>
              <a:rPr lang="ru-RU" sz="2800" b="1" dirty="0">
                <a:latin typeface="Times New Roman" panose="02020603050405020304" pitchFamily="18" charset="0"/>
                <a:cs typeface="Times New Roman" panose="02020603050405020304" pitchFamily="18" charset="0"/>
              </a:rPr>
              <a:t>Антикоррупционная политика организации</a:t>
            </a:r>
          </a:p>
        </p:txBody>
      </p:sp>
      <p:sp>
        <p:nvSpPr>
          <p:cNvPr id="5" name="Текст 3">
            <a:extLst>
              <a:ext uri="{FF2B5EF4-FFF2-40B4-BE49-F238E27FC236}">
                <a16:creationId xmlns:a16="http://schemas.microsoft.com/office/drawing/2014/main" id="{7D0D6ACD-6F98-FD16-A98A-AD3C9AD043E3}"/>
              </a:ext>
            </a:extLst>
          </p:cNvPr>
          <p:cNvSpPr txBox="1">
            <a:spLocks/>
          </p:cNvSpPr>
          <p:nvPr/>
        </p:nvSpPr>
        <p:spPr>
          <a:xfrm>
            <a:off x="268920" y="872596"/>
            <a:ext cx="9212431" cy="5271822"/>
          </a:xfrm>
          <a:prstGeom prst="rect">
            <a:avLst/>
          </a:prstGeom>
        </p:spPr>
        <p:txBody>
          <a:bodyPr/>
          <a:lstStyle>
            <a:lvl1pPr marL="0" indent="0" algn="l" defTabSz="914400" rtl="0" eaLnBrk="1" latinLnBrk="0" hangingPunct="1">
              <a:lnSpc>
                <a:spcPct val="100000"/>
              </a:lnSpc>
              <a:spcBef>
                <a:spcPts val="0"/>
              </a:spcBef>
              <a:buFont typeface="Arial" panose="020B0604020202020204" pitchFamily="34" charset="0"/>
              <a:buNone/>
              <a:defRPr sz="1600" b="1" kern="1200">
                <a:solidFill>
                  <a:schemeClr val="tx1"/>
                </a:solidFill>
                <a:latin typeface="PT Sans" pitchFamily="34" charset="-52"/>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1600" kern="1200">
                <a:solidFill>
                  <a:schemeClr val="tx1"/>
                </a:solidFill>
                <a:latin typeface="PT Sans" pitchFamily="34" charset="-5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buFont typeface="Wingdings" panose="05000000000000000000" pitchFamily="2" charset="2"/>
              <a:buChar char="v"/>
            </a:pPr>
            <a:r>
              <a:rPr lang="en-US" sz="2600" dirty="0"/>
              <a:t>	</a:t>
            </a:r>
            <a:r>
              <a:rPr lang="ru-RU" sz="2600" b="0" dirty="0">
                <a:latin typeface="Times New Roman" panose="02020603050405020304" pitchFamily="18" charset="0"/>
                <a:cs typeface="Times New Roman" panose="02020603050405020304" pitchFamily="18" charset="0"/>
              </a:rPr>
              <a:t>является локальным нормативным актом, который закрепляет принципы и мероприятия, направленные на противодействие коррупции и обеспечение соблюдения требований действующего антикоррупционного законодательства сотрудниками Компании.</a:t>
            </a:r>
          </a:p>
          <a:p>
            <a:pPr algn="just"/>
            <a:endParaRPr lang="ru-RU" sz="2600" b="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ru-RU" sz="2600" b="0" dirty="0">
                <a:latin typeface="Times New Roman" panose="02020603050405020304" pitchFamily="18" charset="0"/>
                <a:cs typeface="Times New Roman" panose="02020603050405020304" pitchFamily="18" charset="0"/>
              </a:rPr>
              <a:t>	устанавливает комплекс взаимосвязанных принципов, процедур и мероприятий в области предупреждения и противодействия корпоративному мошенничеству и вовлечению в коррупционную деятельность.</a:t>
            </a:r>
          </a:p>
          <a:p>
            <a:pPr marL="342900" indent="-342900" algn="just">
              <a:buFont typeface="Wingdings" panose="05000000000000000000" pitchFamily="2" charset="2"/>
              <a:buChar char="v"/>
            </a:pPr>
            <a:endParaRPr lang="ru-RU" sz="2600" b="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ru-RU" sz="2600" b="0" dirty="0">
                <a:latin typeface="Times New Roman" panose="02020603050405020304" pitchFamily="18" charset="0"/>
                <a:cs typeface="Times New Roman" panose="02020603050405020304" pitchFamily="18" charset="0"/>
              </a:rPr>
              <a:t>	является открытым документом и размещена на официальном сайте Компании в сети Интернет.</a:t>
            </a:r>
            <a:endParaRPr lang="en-US"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860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D8D5EAAC-4F00-4952-8811-D75E9F20D8EE}" type="slidenum">
              <a:rPr lang="ru-RU" smtClean="0"/>
              <a:t>23</a:t>
            </a:fld>
            <a:endParaRPr lang="ru-RU"/>
          </a:p>
        </p:txBody>
      </p:sp>
      <p:sp>
        <p:nvSpPr>
          <p:cNvPr id="3" name="Заголовок 1">
            <a:extLst>
              <a:ext uri="{FF2B5EF4-FFF2-40B4-BE49-F238E27FC236}">
                <a16:creationId xmlns:a16="http://schemas.microsoft.com/office/drawing/2014/main" id="{F445170D-9851-620E-4848-7FA41FC76733}"/>
              </a:ext>
            </a:extLst>
          </p:cNvPr>
          <p:cNvSpPr txBox="1">
            <a:spLocks/>
          </p:cNvSpPr>
          <p:nvPr/>
        </p:nvSpPr>
        <p:spPr>
          <a:xfrm>
            <a:off x="964940" y="223164"/>
            <a:ext cx="7625723" cy="719982"/>
          </a:xfrm>
          <a:prstGeom prst="rect">
            <a:avLst/>
          </a:prstGeom>
        </p:spPr>
        <p:txBody>
          <a:bodyPr/>
          <a:lstStyle>
            <a:lvl1pPr algn="l" defTabSz="914400" rtl="0" eaLnBrk="1" latinLnBrk="0" hangingPunct="1">
              <a:lnSpc>
                <a:spcPct val="90000"/>
              </a:lnSpc>
              <a:spcBef>
                <a:spcPct val="0"/>
              </a:spcBef>
              <a:buNone/>
              <a:defRPr sz="2600" kern="1200">
                <a:solidFill>
                  <a:schemeClr val="tx1"/>
                </a:solidFill>
                <a:latin typeface="PT Sans" pitchFamily="34" charset="-52"/>
                <a:ea typeface="+mj-ea"/>
                <a:cs typeface="+mj-cs"/>
              </a:defRPr>
            </a:lvl1pPr>
          </a:lstStyle>
          <a:p>
            <a:pPr algn="ctr"/>
            <a:r>
              <a:rPr lang="ru-RU" b="1" dirty="0">
                <a:solidFill>
                  <a:schemeClr val="bg2">
                    <a:lumMod val="50000"/>
                  </a:schemeClr>
                </a:solidFill>
                <a:latin typeface="Times New Roman" panose="02020603050405020304" pitchFamily="18" charset="0"/>
                <a:cs typeface="Times New Roman" panose="02020603050405020304" pitchFamily="18" charset="0"/>
              </a:rPr>
              <a:t>Основные принципы Антикоррупционной политики</a:t>
            </a:r>
          </a:p>
        </p:txBody>
      </p:sp>
      <p:sp>
        <p:nvSpPr>
          <p:cNvPr id="4" name="Текст 3">
            <a:extLst>
              <a:ext uri="{FF2B5EF4-FFF2-40B4-BE49-F238E27FC236}">
                <a16:creationId xmlns:a16="http://schemas.microsoft.com/office/drawing/2014/main" id="{7D0D6ACD-6F98-FD16-A98A-AD3C9AD043E3}"/>
              </a:ext>
            </a:extLst>
          </p:cNvPr>
          <p:cNvSpPr txBox="1">
            <a:spLocks/>
          </p:cNvSpPr>
          <p:nvPr/>
        </p:nvSpPr>
        <p:spPr>
          <a:xfrm>
            <a:off x="838200" y="1124745"/>
            <a:ext cx="8634274" cy="5733255"/>
          </a:xfrm>
          <a:prstGeom prst="rect">
            <a:avLst/>
          </a:prstGeom>
        </p:spPr>
        <p:txBody>
          <a:bodyPr/>
          <a:lstStyle>
            <a:lvl1pPr marL="0" indent="0" algn="l" defTabSz="914400" rtl="0" eaLnBrk="1" latinLnBrk="0" hangingPunct="1">
              <a:lnSpc>
                <a:spcPct val="100000"/>
              </a:lnSpc>
              <a:spcBef>
                <a:spcPts val="0"/>
              </a:spcBef>
              <a:buFont typeface="Arial" panose="020B0604020202020204" pitchFamily="34" charset="0"/>
              <a:buNone/>
              <a:defRPr sz="1600" b="1" kern="1200">
                <a:solidFill>
                  <a:schemeClr val="tx1"/>
                </a:solidFill>
                <a:latin typeface="PT Sans" pitchFamily="34" charset="-52"/>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1600" kern="1200">
                <a:solidFill>
                  <a:schemeClr val="tx1"/>
                </a:solidFill>
                <a:latin typeface="PT Sans" pitchFamily="34" charset="-5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Неприятие корпоративного мошенничества и коррупции в любых формах и проявлениях;</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Принцип личного примера руководства («Тон сверху»);</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Сотрудничество с правоохранительными органами;</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 Законность;</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Ответственность и неотвратимость наказания;</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Соразмерность процедур по предупреждению и противодействию коррупции;</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Должная осмотрительность;</a:t>
            </a:r>
          </a:p>
          <a:p>
            <a:pPr marL="342900" indent="-342900" algn="just">
              <a:buFont typeface="Wingdings" panose="05000000000000000000" pitchFamily="2" charset="2"/>
              <a:buChar char="Ø"/>
            </a:pPr>
            <a:r>
              <a:rPr lang="ru-RU" sz="2800" b="0" dirty="0">
                <a:solidFill>
                  <a:schemeClr val="accent1">
                    <a:lumMod val="50000"/>
                  </a:schemeClr>
                </a:solidFill>
                <a:latin typeface="Calibri" panose="020F0502020204030204" pitchFamily="34" charset="0"/>
                <a:cs typeface="Calibri" panose="020F0502020204030204" pitchFamily="34" charset="0"/>
              </a:rPr>
              <a:t>Мониторинг и контроль.</a:t>
            </a:r>
          </a:p>
          <a:p>
            <a:pPr marL="342900" indent="-34290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318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3B4028-07BA-7A8A-BFE4-FD3C045DCB3D}"/>
              </a:ext>
            </a:extLst>
          </p:cNvPr>
          <p:cNvSpPr txBox="1"/>
          <p:nvPr/>
        </p:nvSpPr>
        <p:spPr>
          <a:xfrm>
            <a:off x="181991" y="221020"/>
            <a:ext cx="9450280" cy="892552"/>
          </a:xfrm>
          <a:prstGeom prst="rect">
            <a:avLst/>
          </a:prstGeom>
          <a:noFill/>
        </p:spPr>
        <p:txBody>
          <a:bodyPr wrap="square">
            <a:spAutoFit/>
          </a:bodyPr>
          <a:lstStyle/>
          <a:p>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Примеры формирования специальных антикоррупционных процедур</a:t>
            </a:r>
          </a:p>
        </p:txBody>
      </p:sp>
      <p:sp>
        <p:nvSpPr>
          <p:cNvPr id="5" name="TextBox 4">
            <a:extLst>
              <a:ext uri="{FF2B5EF4-FFF2-40B4-BE49-F238E27FC236}">
                <a16:creationId xmlns:a16="http://schemas.microsoft.com/office/drawing/2014/main" id="{EBC54B7C-A5A3-D19F-E6CE-6B9AB2E9B637}"/>
              </a:ext>
            </a:extLst>
          </p:cNvPr>
          <p:cNvSpPr txBox="1"/>
          <p:nvPr/>
        </p:nvSpPr>
        <p:spPr>
          <a:xfrm>
            <a:off x="181989" y="1103713"/>
            <a:ext cx="9272727" cy="646331"/>
          </a:xfrm>
          <a:prstGeom prst="rect">
            <a:avLst/>
          </a:prstGeom>
          <a:noFill/>
        </p:spPr>
        <p:txBody>
          <a:bodyPr wrap="square">
            <a:spAutoFit/>
          </a:bodyPr>
          <a:lstStyle/>
          <a:p>
            <a:pPr algn="just"/>
            <a:r>
              <a:rPr lang="ru-RU" dirty="0"/>
              <a:t>	</a:t>
            </a:r>
            <a:r>
              <a:rPr lang="ru-RU" dirty="0">
                <a:latin typeface="Times New Roman" panose="02020603050405020304" pitchFamily="18" charset="0"/>
                <a:cs typeface="Times New Roman" panose="02020603050405020304" pitchFamily="18" charset="0"/>
              </a:rPr>
              <a:t>Введение процедуры информирования работниками работодателя о</a:t>
            </a:r>
          </a:p>
          <a:p>
            <a:pPr algn="just"/>
            <a:r>
              <a:rPr lang="ru-RU" dirty="0">
                <a:latin typeface="Times New Roman" panose="02020603050405020304" pitchFamily="18" charset="0"/>
                <a:cs typeface="Times New Roman" panose="02020603050405020304" pitchFamily="18" charset="0"/>
              </a:rPr>
              <a:t>случаях склонения их к совершению коррупционных нарушений.</a:t>
            </a:r>
          </a:p>
        </p:txBody>
      </p:sp>
      <p:sp>
        <p:nvSpPr>
          <p:cNvPr id="7" name="TextBox 6">
            <a:extLst>
              <a:ext uri="{FF2B5EF4-FFF2-40B4-BE49-F238E27FC236}">
                <a16:creationId xmlns:a16="http://schemas.microsoft.com/office/drawing/2014/main" id="{CBE83243-74C4-1837-A972-4AEB8C8DA708}"/>
              </a:ext>
            </a:extLst>
          </p:cNvPr>
          <p:cNvSpPr txBox="1"/>
          <p:nvPr/>
        </p:nvSpPr>
        <p:spPr>
          <a:xfrm>
            <a:off x="181988" y="1930754"/>
            <a:ext cx="9272727" cy="646331"/>
          </a:xfrm>
          <a:prstGeom prst="rect">
            <a:avLst/>
          </a:prstGeom>
          <a:noFill/>
        </p:spPr>
        <p:txBody>
          <a:bodyPr wrap="square">
            <a:spAutoFit/>
          </a:bodyPr>
          <a:lstStyle/>
          <a:p>
            <a:pPr algn="just"/>
            <a:r>
              <a:rPr lang="ru-RU" dirty="0">
                <a:latin typeface="Times New Roman" panose="02020603050405020304" pitchFamily="18" charset="0"/>
                <a:cs typeface="Times New Roman" panose="02020603050405020304" pitchFamily="18" charset="0"/>
              </a:rPr>
              <a:t>	Установление процедуры информирования работниками работодателя о возникновении конфликта интересов и порядка урегулирования выявленного конфликта интересов.</a:t>
            </a:r>
          </a:p>
        </p:txBody>
      </p:sp>
      <p:sp>
        <p:nvSpPr>
          <p:cNvPr id="9" name="TextBox 8">
            <a:extLst>
              <a:ext uri="{FF2B5EF4-FFF2-40B4-BE49-F238E27FC236}">
                <a16:creationId xmlns:a16="http://schemas.microsoft.com/office/drawing/2014/main" id="{5520D788-7661-DDCC-7FB3-135460E9F901}"/>
              </a:ext>
            </a:extLst>
          </p:cNvPr>
          <p:cNvSpPr txBox="1"/>
          <p:nvPr/>
        </p:nvSpPr>
        <p:spPr>
          <a:xfrm>
            <a:off x="181988" y="2858023"/>
            <a:ext cx="9530181" cy="646331"/>
          </a:xfrm>
          <a:prstGeom prst="rect">
            <a:avLst/>
          </a:prstGeom>
          <a:noFill/>
        </p:spPr>
        <p:txBody>
          <a:bodyPr wrap="square">
            <a:spAutoFit/>
          </a:bodyPr>
          <a:lstStyle/>
          <a:p>
            <a:r>
              <a:rPr lang="ru-RU" dirty="0">
                <a:latin typeface="Times New Roman" panose="02020603050405020304" pitchFamily="18" charset="0"/>
                <a:cs typeface="Times New Roman" panose="02020603050405020304" pitchFamily="18" charset="0"/>
              </a:rPr>
              <a:t>	Введение процедур защиты работников, сообщивших о коррупционных правонарушениях в деятельности организации, от формальных и неформальных санкций.</a:t>
            </a:r>
          </a:p>
        </p:txBody>
      </p:sp>
      <p:sp>
        <p:nvSpPr>
          <p:cNvPr id="11" name="TextBox 10">
            <a:extLst>
              <a:ext uri="{FF2B5EF4-FFF2-40B4-BE49-F238E27FC236}">
                <a16:creationId xmlns:a16="http://schemas.microsoft.com/office/drawing/2014/main" id="{45B3F77C-230E-AEF8-A66C-09DB120FEEB2}"/>
              </a:ext>
            </a:extLst>
          </p:cNvPr>
          <p:cNvSpPr txBox="1"/>
          <p:nvPr/>
        </p:nvSpPr>
        <p:spPr>
          <a:xfrm>
            <a:off x="181989" y="3757020"/>
            <a:ext cx="9716613" cy="369332"/>
          </a:xfrm>
          <a:prstGeom prst="rect">
            <a:avLst/>
          </a:prstGeom>
          <a:noFill/>
        </p:spPr>
        <p:txBody>
          <a:bodyPr wrap="square">
            <a:spAutoFit/>
          </a:bodyPr>
          <a:lstStyle/>
          <a:p>
            <a:r>
              <a:rPr lang="ru-RU" dirty="0">
                <a:latin typeface="Times New Roman" panose="02020603050405020304" pitchFamily="18" charset="0"/>
                <a:cs typeface="Times New Roman" panose="02020603050405020304" pitchFamily="18" charset="0"/>
              </a:rPr>
              <a:t>	Ежегодное заполнение декларации о конфликте интересов.</a:t>
            </a:r>
          </a:p>
        </p:txBody>
      </p:sp>
      <p:sp>
        <p:nvSpPr>
          <p:cNvPr id="13" name="TextBox 12">
            <a:extLst>
              <a:ext uri="{FF2B5EF4-FFF2-40B4-BE49-F238E27FC236}">
                <a16:creationId xmlns:a16="http://schemas.microsoft.com/office/drawing/2014/main" id="{AEC23D72-C9C8-DDFF-A3BD-BD7011CD38E2}"/>
              </a:ext>
            </a:extLst>
          </p:cNvPr>
          <p:cNvSpPr txBox="1"/>
          <p:nvPr/>
        </p:nvSpPr>
        <p:spPr>
          <a:xfrm>
            <a:off x="204187" y="4354578"/>
            <a:ext cx="9428084" cy="646331"/>
          </a:xfrm>
          <a:prstGeom prst="rect">
            <a:avLst/>
          </a:prstGeom>
          <a:noFill/>
        </p:spPr>
        <p:txBody>
          <a:bodyPr wrap="square">
            <a:spAutoFit/>
          </a:bodyPr>
          <a:lstStyle/>
          <a:p>
            <a:r>
              <a:rPr lang="ru-RU" dirty="0">
                <a:latin typeface="Times New Roman" panose="02020603050405020304" pitchFamily="18" charset="0"/>
                <a:cs typeface="Times New Roman" panose="02020603050405020304" pitchFamily="18" charset="0"/>
              </a:rPr>
              <a:t>	Проведение периодической оценки коррупционных рисков в целях выявления сфер деятельности организации, наиболее подверженных таким рискам.</a:t>
            </a:r>
          </a:p>
        </p:txBody>
      </p:sp>
      <p:sp>
        <p:nvSpPr>
          <p:cNvPr id="15" name="TextBox 14">
            <a:extLst>
              <a:ext uri="{FF2B5EF4-FFF2-40B4-BE49-F238E27FC236}">
                <a16:creationId xmlns:a16="http://schemas.microsoft.com/office/drawing/2014/main" id="{3B822B50-5CCB-F501-56A9-DA42EF12D544}"/>
              </a:ext>
            </a:extLst>
          </p:cNvPr>
          <p:cNvSpPr txBox="1"/>
          <p:nvPr/>
        </p:nvSpPr>
        <p:spPr>
          <a:xfrm>
            <a:off x="292963" y="5229135"/>
            <a:ext cx="9232777" cy="646331"/>
          </a:xfrm>
          <a:prstGeom prst="rect">
            <a:avLst/>
          </a:prstGeom>
          <a:noFill/>
        </p:spPr>
        <p:txBody>
          <a:bodyPr wrap="square">
            <a:spAutoFit/>
          </a:bodyPr>
          <a:lstStyle/>
          <a:p>
            <a:r>
              <a:rPr lang="ru-RU" dirty="0"/>
              <a:t>	</a:t>
            </a:r>
            <a:r>
              <a:rPr lang="ru-RU" dirty="0">
                <a:latin typeface="Times New Roman" panose="02020603050405020304" pitchFamily="18" charset="0"/>
                <a:cs typeface="Times New Roman" panose="02020603050405020304" pitchFamily="18" charset="0"/>
              </a:rPr>
              <a:t>Ротация работников, занимающих должности, связанные с высоким</a:t>
            </a:r>
          </a:p>
          <a:p>
            <a:r>
              <a:rPr lang="ru-RU" dirty="0">
                <a:latin typeface="Times New Roman" panose="02020603050405020304" pitchFamily="18" charset="0"/>
                <a:cs typeface="Times New Roman" panose="02020603050405020304" pitchFamily="18" charset="0"/>
              </a:rPr>
              <a:t>коррупционным риском.</a:t>
            </a:r>
          </a:p>
        </p:txBody>
      </p:sp>
    </p:spTree>
    <p:extLst>
      <p:ext uri="{BB962C8B-B14F-4D97-AF65-F5344CB8AC3E}">
        <p14:creationId xmlns:p14="http://schemas.microsoft.com/office/powerpoint/2010/main" val="31098644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988302-1E9A-E8DF-4D42-C10B23B59AF0}"/>
              </a:ext>
            </a:extLst>
          </p:cNvPr>
          <p:cNvSpPr txBox="1"/>
          <p:nvPr/>
        </p:nvSpPr>
        <p:spPr>
          <a:xfrm>
            <a:off x="381740" y="181966"/>
            <a:ext cx="8469297" cy="892552"/>
          </a:xfrm>
          <a:prstGeom prst="rect">
            <a:avLst/>
          </a:prstGeom>
          <a:noFill/>
        </p:spPr>
        <p:txBody>
          <a:bodyPr wrap="square">
            <a:spAutoFit/>
          </a:bodyPr>
          <a:lstStyle/>
          <a:p>
            <a:pPr algn="ct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Определение подразделений или должностных лиц, ответственных за противодействие коррупции</a:t>
            </a:r>
          </a:p>
        </p:txBody>
      </p:sp>
      <p:sp>
        <p:nvSpPr>
          <p:cNvPr id="5" name="TextBox 4">
            <a:extLst>
              <a:ext uri="{FF2B5EF4-FFF2-40B4-BE49-F238E27FC236}">
                <a16:creationId xmlns:a16="http://schemas.microsoft.com/office/drawing/2014/main" id="{42C3D7FA-7BDA-4281-6B8C-75EF80940827}"/>
              </a:ext>
            </a:extLst>
          </p:cNvPr>
          <p:cNvSpPr txBox="1"/>
          <p:nvPr/>
        </p:nvSpPr>
        <p:spPr>
          <a:xfrm>
            <a:off x="381740" y="1357244"/>
            <a:ext cx="8766698" cy="4708981"/>
          </a:xfrm>
          <a:prstGeom prst="rect">
            <a:avLst/>
          </a:prstGeom>
          <a:noFill/>
        </p:spPr>
        <p:txBody>
          <a:bodyPr wrap="square">
            <a:spAutoFit/>
          </a:bodyPr>
          <a:lstStyle/>
          <a:p>
            <a:pPr algn="just"/>
            <a:r>
              <a:rPr lang="ru-RU" dirty="0"/>
              <a:t>	</a:t>
            </a:r>
            <a:r>
              <a:rPr lang="ru-RU" sz="2000" dirty="0">
                <a:latin typeface="Times New Roman" panose="02020603050405020304" pitchFamily="18" charset="0"/>
                <a:cs typeface="Times New Roman" panose="02020603050405020304" pitchFamily="18" charset="0"/>
              </a:rPr>
              <a:t>Организации рекомендуется определить структурное подразделение или должностных лиц, ответственных за противодействие коррупции, исходя из собственных потребностей, задач, специфики деятельности, штатной численности, организационной структуры, материальных ресурсов и др. признаков.</a:t>
            </a:r>
          </a:p>
          <a:p>
            <a:pPr algn="just"/>
            <a:r>
              <a:rPr lang="ru-RU" sz="2000" dirty="0">
                <a:latin typeface="Times New Roman" panose="02020603050405020304" pitchFamily="18" charset="0"/>
                <a:cs typeface="Times New Roman" panose="02020603050405020304" pitchFamily="18" charset="0"/>
              </a:rPr>
              <a:t>	Задачи, функции и полномочия структурного подразделения или должностных лиц, ответственных за противодействие коррупции, должны быть четко определены.</a:t>
            </a:r>
          </a:p>
          <a:p>
            <a:pPr algn="just"/>
            <a:r>
              <a:rPr lang="ru-RU" sz="2000" dirty="0">
                <a:latin typeface="Times New Roman" panose="02020603050405020304" pitchFamily="18" charset="0"/>
                <a:cs typeface="Times New Roman" panose="02020603050405020304" pitchFamily="18" charset="0"/>
              </a:rPr>
              <a:t>	Например, они могут быть установлены:</a:t>
            </a:r>
          </a:p>
          <a:p>
            <a:pPr algn="just"/>
            <a:r>
              <a:rPr lang="ru-RU" sz="2000" dirty="0">
                <a:latin typeface="Times New Roman" panose="02020603050405020304" pitchFamily="18" charset="0"/>
                <a:cs typeface="Times New Roman" panose="02020603050405020304" pitchFamily="18" charset="0"/>
              </a:rPr>
              <a:t>	- в антикоррупционной политике организации и иных нормативных документах, устанавливающих антикоррупционные процедуры;</a:t>
            </a:r>
          </a:p>
          <a:p>
            <a:pPr algn="just"/>
            <a:r>
              <a:rPr lang="ru-RU" sz="2000" dirty="0">
                <a:latin typeface="Times New Roman" panose="02020603050405020304" pitchFamily="18" charset="0"/>
                <a:cs typeface="Times New Roman" panose="02020603050405020304" pitchFamily="18" charset="0"/>
              </a:rPr>
              <a:t>	- в трудовых договорах и должностных инструкциях ответственных работников;</a:t>
            </a:r>
          </a:p>
          <a:p>
            <a:pPr algn="just"/>
            <a:r>
              <a:rPr lang="ru-RU" sz="2000" dirty="0">
                <a:latin typeface="Times New Roman" panose="02020603050405020304" pitchFamily="18" charset="0"/>
                <a:cs typeface="Times New Roman" panose="02020603050405020304" pitchFamily="18" charset="0"/>
              </a:rPr>
              <a:t>	- в положении о подразделении, ответственном за противодействие коррупции.</a:t>
            </a:r>
          </a:p>
        </p:txBody>
      </p:sp>
    </p:spTree>
    <p:extLst>
      <p:ext uri="{BB962C8B-B14F-4D97-AF65-F5344CB8AC3E}">
        <p14:creationId xmlns:p14="http://schemas.microsoft.com/office/powerpoint/2010/main" val="2602559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C5CD69-2B35-F183-2A24-599AD370283B}"/>
              </a:ext>
            </a:extLst>
          </p:cNvPr>
          <p:cNvSpPr txBox="1"/>
          <p:nvPr/>
        </p:nvSpPr>
        <p:spPr>
          <a:xfrm>
            <a:off x="2317072" y="352432"/>
            <a:ext cx="5415378" cy="492443"/>
          </a:xfrm>
          <a:prstGeom prst="rect">
            <a:avLst/>
          </a:prstGeom>
          <a:noFill/>
        </p:spPr>
        <p:txBody>
          <a:bodyPr wrap="square">
            <a:spAutoFit/>
          </a:bodyPr>
          <a:lstStyle/>
          <a:p>
            <a:r>
              <a:rPr lang="ru-RU" dirty="0"/>
              <a:t> </a:t>
            </a: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Оценка коррупционных рисков</a:t>
            </a:r>
          </a:p>
        </p:txBody>
      </p:sp>
      <p:sp>
        <p:nvSpPr>
          <p:cNvPr id="7" name="TextBox 6">
            <a:extLst>
              <a:ext uri="{FF2B5EF4-FFF2-40B4-BE49-F238E27FC236}">
                <a16:creationId xmlns:a16="http://schemas.microsoft.com/office/drawing/2014/main" id="{F73C7594-4A17-93AB-8B27-C3A5E683D2E7}"/>
              </a:ext>
            </a:extLst>
          </p:cNvPr>
          <p:cNvSpPr txBox="1"/>
          <p:nvPr/>
        </p:nvSpPr>
        <p:spPr>
          <a:xfrm>
            <a:off x="426128" y="1295100"/>
            <a:ext cx="8939813" cy="4708981"/>
          </a:xfrm>
          <a:prstGeom prst="rect">
            <a:avLst/>
          </a:prstGeom>
          <a:noFill/>
        </p:spPr>
        <p:txBody>
          <a:bodyPr wrap="square">
            <a:spAutoFit/>
          </a:bodyPr>
          <a:lstStyle/>
          <a:p>
            <a:pPr marL="285750" indent="-285750" algn="just">
              <a:buFont typeface="Wingdings" panose="05000000000000000000" pitchFamily="2" charset="2"/>
              <a:buChar char="ü"/>
            </a:pPr>
            <a:r>
              <a:rPr lang="ru-RU" dirty="0"/>
              <a:t>	</a:t>
            </a:r>
            <a:r>
              <a:rPr lang="ru-RU" sz="2000" dirty="0"/>
              <a:t>Оценка коррупционных рисков является важнейшим элементом антикоррупционной политики. </a:t>
            </a:r>
          </a:p>
          <a:p>
            <a:pPr marL="342900" indent="-342900" algn="just">
              <a:buFont typeface="Wingdings" panose="05000000000000000000" pitchFamily="2" charset="2"/>
              <a:buChar char="ü"/>
            </a:pPr>
            <a:r>
              <a:rPr lang="ru-RU" sz="2000" dirty="0"/>
              <a:t>	Целью оценки коррупционных рисков является определение конкретных бизнес-процессов и деловых операций в деятельности организации, при реализации которых наиболее высока вероятность совершения работниками организации коррупционных правонарушений как в целях получения личной выгоды, так и в целях получения выгоды организацией.</a:t>
            </a:r>
          </a:p>
          <a:p>
            <a:pPr marL="342900" indent="-342900" algn="just">
              <a:buFont typeface="Wingdings" panose="05000000000000000000" pitchFamily="2" charset="2"/>
              <a:buChar char="ü"/>
            </a:pPr>
            <a:r>
              <a:rPr lang="ru-RU" sz="2000" dirty="0"/>
              <a:t>	Она позволяет обеспечить соответствие реализуемых антикоррупционных мероприятий специфике деятельности организации и рационально использовать ресурсы, направляемые на проведение работы по профилактике коррупции.</a:t>
            </a:r>
          </a:p>
          <a:p>
            <a:pPr marL="342900" indent="-342900" algn="just">
              <a:buFont typeface="Wingdings" panose="05000000000000000000" pitchFamily="2" charset="2"/>
              <a:buChar char="ü"/>
            </a:pPr>
            <a:r>
              <a:rPr lang="ru-RU" sz="2000" dirty="0"/>
              <a:t>	Оценку коррупционных рисков рекомендуется проводить как на стадии разработки антикоррупционной политики, так и после ее утверждения на регулярной основе. </a:t>
            </a:r>
          </a:p>
        </p:txBody>
      </p:sp>
    </p:spTree>
    <p:extLst>
      <p:ext uri="{BB962C8B-B14F-4D97-AF65-F5344CB8AC3E}">
        <p14:creationId xmlns:p14="http://schemas.microsoft.com/office/powerpoint/2010/main" val="3566291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4DF1A8-C394-0481-EB3C-66D6AAA44309}"/>
              </a:ext>
            </a:extLst>
          </p:cNvPr>
          <p:cNvSpPr txBox="1"/>
          <p:nvPr/>
        </p:nvSpPr>
        <p:spPr>
          <a:xfrm>
            <a:off x="630315" y="246477"/>
            <a:ext cx="7923319" cy="1138773"/>
          </a:xfrm>
          <a:prstGeom prst="rect">
            <a:avLst/>
          </a:prstGeom>
          <a:noFill/>
        </p:spPr>
        <p:txBody>
          <a:bodyPr wrap="square">
            <a:spAutoFit/>
          </a:bodyPr>
          <a:lstStyle/>
          <a:p>
            <a:pPr algn="ctr"/>
            <a:r>
              <a:rPr lang="ru-RU" sz="2400" b="1" dirty="0">
                <a:solidFill>
                  <a:schemeClr val="bg2">
                    <a:lumMod val="50000"/>
                  </a:schemeClr>
                </a:solidFill>
                <a:latin typeface="Times New Roman" panose="02020603050405020304" pitchFamily="18" charset="0"/>
                <a:cs typeface="Times New Roman" panose="02020603050405020304" pitchFamily="18" charset="0"/>
              </a:rPr>
              <a:t>Примеры направлений деятельности/бизнес-процессов с высокими коррупционными рисками </a:t>
            </a:r>
            <a:br>
              <a:rPr lang="ru-RU" sz="2000" b="1" dirty="0"/>
            </a:br>
            <a:endParaRPr lang="ru-RU" sz="2000" b="1" dirty="0"/>
          </a:p>
        </p:txBody>
      </p:sp>
      <p:sp>
        <p:nvSpPr>
          <p:cNvPr id="4" name="Текст 4">
            <a:extLst>
              <a:ext uri="{FF2B5EF4-FFF2-40B4-BE49-F238E27FC236}">
                <a16:creationId xmlns:a16="http://schemas.microsoft.com/office/drawing/2014/main" id="{F8BF21A1-D13A-4CF0-B617-DE14D1977C8E}"/>
              </a:ext>
            </a:extLst>
          </p:cNvPr>
          <p:cNvSpPr txBox="1">
            <a:spLocks/>
          </p:cNvSpPr>
          <p:nvPr/>
        </p:nvSpPr>
        <p:spPr>
          <a:xfrm>
            <a:off x="707572" y="1460941"/>
            <a:ext cx="8782658" cy="4770621"/>
          </a:xfrm>
          <a:prstGeom prst="rect">
            <a:avLst/>
          </a:prstGeom>
        </p:spPr>
        <p:txBody>
          <a:bodyPr>
            <a:norm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lnSpc>
                <a:spcPct val="150000"/>
              </a:lnSpc>
              <a:buFont typeface="Wingdings" panose="05000000000000000000" pitchFamily="2" charset="2"/>
              <a:buChar char="v"/>
            </a:pPr>
            <a:endParaRPr lang="ru-RU" sz="2000" b="0" dirty="0">
              <a:latin typeface="Calibri" panose="020F0502020204030204" pitchFamily="34" charset="0"/>
              <a:cs typeface="Calibri" panose="020F0502020204030204" pitchFamily="34" charset="0"/>
            </a:endParaRPr>
          </a:p>
          <a:p>
            <a:pPr marL="457200" indent="-457200">
              <a:lnSpc>
                <a:spcPct val="150000"/>
              </a:lnSpc>
              <a:buFont typeface="Wingdings" panose="05000000000000000000" pitchFamily="2" charset="2"/>
              <a:buChar char="v"/>
            </a:pPr>
            <a:endParaRPr lang="ru-RU" sz="2000" b="0" dirty="0">
              <a:latin typeface="Calibri" panose="020F0502020204030204" pitchFamily="34" charset="0"/>
              <a:cs typeface="Calibri" panose="020F0502020204030204" pitchFamily="34" charset="0"/>
            </a:endParaRPr>
          </a:p>
          <a:p>
            <a:pPr marL="457200" indent="-457200">
              <a:lnSpc>
                <a:spcPct val="150000"/>
              </a:lnSpc>
              <a:buFont typeface="Wingdings" panose="05000000000000000000" pitchFamily="2" charset="2"/>
              <a:buChar char="v"/>
            </a:pPr>
            <a:r>
              <a:rPr lang="ru-RU" sz="2000" b="0" dirty="0">
                <a:latin typeface="Calibri" panose="020F0502020204030204" pitchFamily="34" charset="0"/>
                <a:cs typeface="Calibri" panose="020F0502020204030204" pitchFamily="34" charset="0"/>
              </a:rPr>
              <a:t>Взаимодействие с заказчиками, осуществление представительских расходов</a:t>
            </a:r>
          </a:p>
          <a:p>
            <a:pPr>
              <a:lnSpc>
                <a:spcPct val="150000"/>
              </a:lnSpc>
            </a:pPr>
            <a:endParaRPr lang="ru-RU" sz="2000" b="0" dirty="0">
              <a:latin typeface="Calibri" panose="020F0502020204030204" pitchFamily="34" charset="0"/>
              <a:cs typeface="Calibri" panose="020F0502020204030204" pitchFamily="34" charset="0"/>
            </a:endParaRPr>
          </a:p>
          <a:p>
            <a:pPr marL="457200" indent="-457200" algn="just">
              <a:lnSpc>
                <a:spcPct val="150000"/>
              </a:lnSpc>
              <a:buFont typeface="Wingdings" panose="05000000000000000000" pitchFamily="2" charset="2"/>
              <a:buChar char="v"/>
            </a:pPr>
            <a:r>
              <a:rPr lang="ru-RU" sz="2000" b="0" dirty="0">
                <a:latin typeface="Calibri" panose="020F0502020204030204" pitchFamily="34" charset="0"/>
                <a:cs typeface="Calibri" panose="020F0502020204030204" pitchFamily="34" charset="0"/>
              </a:rPr>
              <a:t>Взаимодействие с представителями контрольно-надзорных органов</a:t>
            </a:r>
          </a:p>
          <a:p>
            <a:pPr algn="just">
              <a:lnSpc>
                <a:spcPct val="150000"/>
              </a:lnSpc>
            </a:pPr>
            <a:endParaRPr lang="ru-RU" sz="2000" b="0" dirty="0">
              <a:latin typeface="Calibri" panose="020F0502020204030204" pitchFamily="34" charset="0"/>
              <a:cs typeface="Calibri" panose="020F0502020204030204" pitchFamily="34" charset="0"/>
            </a:endParaRPr>
          </a:p>
          <a:p>
            <a:pPr marL="457200" indent="-457200" algn="just">
              <a:lnSpc>
                <a:spcPct val="150000"/>
              </a:lnSpc>
              <a:buFont typeface="Wingdings" panose="05000000000000000000" pitchFamily="2" charset="2"/>
              <a:buChar char="v"/>
            </a:pPr>
            <a:r>
              <a:rPr lang="ru-RU" sz="2000" b="0" dirty="0">
                <a:latin typeface="Calibri" panose="020F0502020204030204" pitchFamily="34" charset="0"/>
                <a:cs typeface="Calibri" panose="020F0502020204030204" pitchFamily="34" charset="0"/>
              </a:rPr>
              <a:t>Планирование, организация и контроль закупочной деятельности</a:t>
            </a:r>
          </a:p>
          <a:p>
            <a:pPr marL="457200" indent="-457200" algn="just">
              <a:lnSpc>
                <a:spcPct val="150000"/>
              </a:lnSpc>
              <a:buAutoNum type="arabicPeriod"/>
            </a:pPr>
            <a:endParaRPr lang="ru-RU" sz="2000" dirty="0">
              <a:latin typeface="Calibri" panose="020F0502020204030204" pitchFamily="34" charset="0"/>
              <a:cs typeface="Calibri" panose="020F0502020204030204" pitchFamily="34" charset="0"/>
            </a:endParaRPr>
          </a:p>
          <a:p>
            <a:pPr indent="448310" algn="just">
              <a:lnSpc>
                <a:spcPct val="150000"/>
              </a:lnSpc>
            </a:pPr>
            <a:endParaRPr lang="ru-RU" sz="19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8082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FC60A9-431F-C45D-8D04-16681F320029}"/>
              </a:ext>
            </a:extLst>
          </p:cNvPr>
          <p:cNvSpPr txBox="1"/>
          <p:nvPr/>
        </p:nvSpPr>
        <p:spPr>
          <a:xfrm>
            <a:off x="1083076" y="343555"/>
            <a:ext cx="8247355" cy="492443"/>
          </a:xfrm>
          <a:prstGeom prst="rect">
            <a:avLst/>
          </a:prstGeom>
          <a:noFill/>
        </p:spPr>
        <p:txBody>
          <a:bodyPr wrap="square">
            <a:spAutoFit/>
          </a:bodyPr>
          <a:lstStyle/>
          <a:p>
            <a:r>
              <a:rPr lang="ru-RU" dirty="0"/>
              <a:t> </a:t>
            </a: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Выявление и урегулирование конфликта интересов</a:t>
            </a:r>
          </a:p>
        </p:txBody>
      </p:sp>
      <p:sp>
        <p:nvSpPr>
          <p:cNvPr id="5" name="TextBox 4">
            <a:extLst>
              <a:ext uri="{FF2B5EF4-FFF2-40B4-BE49-F238E27FC236}">
                <a16:creationId xmlns:a16="http://schemas.microsoft.com/office/drawing/2014/main" id="{80DC768D-A776-16D9-543C-C523F304F761}"/>
              </a:ext>
            </a:extLst>
          </p:cNvPr>
          <p:cNvSpPr txBox="1"/>
          <p:nvPr/>
        </p:nvSpPr>
        <p:spPr>
          <a:xfrm>
            <a:off x="479394" y="1277384"/>
            <a:ext cx="9170634" cy="4154984"/>
          </a:xfrm>
          <a:prstGeom prst="rect">
            <a:avLst/>
          </a:prstGeom>
          <a:noFill/>
        </p:spPr>
        <p:txBody>
          <a:bodyPr wrap="square">
            <a:spAutoFit/>
          </a:bodyPr>
          <a:lstStyle/>
          <a:p>
            <a:pPr algn="just"/>
            <a:r>
              <a:rPr lang="ru-RU" dirty="0"/>
              <a:t>	</a:t>
            </a:r>
            <a:r>
              <a:rPr lang="ru-RU" sz="2400" dirty="0">
                <a:latin typeface="Times New Roman" panose="02020603050405020304" pitchFamily="18" charset="0"/>
                <a:cs typeface="Times New Roman" panose="02020603050405020304" pitchFamily="18" charset="0"/>
              </a:rPr>
              <a:t>Выявление конфликта интересов в деятельности организации и ее работников является одним из важных способов предупреждения коррупции. </a:t>
            </a:r>
          </a:p>
          <a:p>
            <a:pPr algn="just"/>
            <a:r>
              <a:rPr lang="ru-RU" sz="2400" dirty="0">
                <a:latin typeface="Times New Roman" panose="02020603050405020304" pitchFamily="18" charset="0"/>
                <a:cs typeface="Times New Roman" panose="02020603050405020304" pitchFamily="18" charset="0"/>
              </a:rPr>
              <a:t>	Значительной части коррупционных правонарушений предшествует ситуация хрупкого равновесия, когда работник организации уже видит возможность извлечь личную выгоду из недолжного исполнения своих обязанностей, но по тем или иным причинам еще не совершил необходимых для этого действий. </a:t>
            </a:r>
          </a:p>
          <a:p>
            <a:pPr algn="just"/>
            <a:r>
              <a:rPr lang="ru-RU" sz="2400" dirty="0">
                <a:latin typeface="Times New Roman" panose="02020603050405020304" pitchFamily="18" charset="0"/>
                <a:cs typeface="Times New Roman" panose="02020603050405020304" pitchFamily="18" charset="0"/>
              </a:rPr>
              <a:t>	Если своевременно зафиксировать этот момент и тем или иным образом склонить работника к должному поведению, можно не допустить правонарушения и избежать причинения вреда.</a:t>
            </a:r>
          </a:p>
        </p:txBody>
      </p:sp>
    </p:spTree>
    <p:extLst>
      <p:ext uri="{BB962C8B-B14F-4D97-AF65-F5344CB8AC3E}">
        <p14:creationId xmlns:p14="http://schemas.microsoft.com/office/powerpoint/2010/main" val="70720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4D231101-E9BD-E641-9AF2-C97588BB864A}"/>
              </a:ext>
            </a:extLst>
          </p:cNvPr>
          <p:cNvSpPr>
            <a:spLocks noGrp="1"/>
          </p:cNvSpPr>
          <p:nvPr>
            <p:ph type="sldNum" sz="quarter" idx="12"/>
          </p:nvPr>
        </p:nvSpPr>
        <p:spPr/>
        <p:txBody>
          <a:bodyPr/>
          <a:lstStyle/>
          <a:p>
            <a:fld id="{C33C34FD-A43B-634A-9B8C-9626670F7CE8}" type="slidenum">
              <a:rPr lang="en-US" smtClean="0"/>
              <a:t>29</a:t>
            </a:fld>
            <a:endParaRPr lang="en-US"/>
          </a:p>
        </p:txBody>
      </p:sp>
      <p:sp>
        <p:nvSpPr>
          <p:cNvPr id="3" name="Title 1">
            <a:extLst>
              <a:ext uri="{FF2B5EF4-FFF2-40B4-BE49-F238E27FC236}">
                <a16:creationId xmlns:a16="http://schemas.microsoft.com/office/drawing/2014/main" id="{1ECAA68D-D351-974D-A04F-465109464A25}"/>
              </a:ext>
            </a:extLst>
          </p:cNvPr>
          <p:cNvSpPr txBox="1">
            <a:spLocks/>
          </p:cNvSpPr>
          <p:nvPr/>
        </p:nvSpPr>
        <p:spPr>
          <a:xfrm>
            <a:off x="1887759" y="312454"/>
            <a:ext cx="7180730" cy="791665"/>
          </a:xfrm>
          <a:prstGeom prst="rect">
            <a:avLst/>
          </a:prstGeom>
        </p:spPr>
        <p:txBody>
          <a:bodyPr>
            <a:noAutofit/>
          </a:bodyPr>
          <a:lstStyle>
            <a:lvl1pPr algn="l" defTabSz="457200" rtl="0" eaLnBrk="1" latinLnBrk="0" hangingPunct="1">
              <a:lnSpc>
                <a:spcPct val="85000"/>
              </a:lnSpc>
              <a:spcBef>
                <a:spcPct val="0"/>
              </a:spcBef>
              <a:buNone/>
              <a:defRPr sz="3800" kern="1200" spc="-120">
                <a:solidFill>
                  <a:schemeClr val="tx2"/>
                </a:solidFill>
                <a:latin typeface="+mj-lt"/>
                <a:ea typeface="+mj-ea"/>
                <a:cs typeface="+mj-cs"/>
              </a:defRPr>
            </a:lvl1pPr>
          </a:lstStyle>
          <a:p>
            <a:pPr algn="ctr">
              <a:lnSpc>
                <a:spcPct val="120000"/>
              </a:lnSpc>
            </a:pPr>
            <a:r>
              <a:rPr lang="ru-RU" sz="2400" b="1" dirty="0">
                <a:latin typeface="Times New Roman" panose="02020603050405020304" pitchFamily="18" charset="0"/>
                <a:cs typeface="Times New Roman" panose="02020603050405020304" pitchFamily="18" charset="0"/>
              </a:rPr>
              <a:t>Необходимые элементы регулирования</a:t>
            </a:r>
          </a:p>
          <a:p>
            <a:pPr algn="ctr">
              <a:lnSpc>
                <a:spcPct val="120000"/>
              </a:lnSpc>
            </a:pPr>
            <a:r>
              <a:rPr lang="ru-RU" sz="2400" b="1" dirty="0">
                <a:latin typeface="Times New Roman" panose="02020603050405020304" pitchFamily="18" charset="0"/>
                <a:cs typeface="Times New Roman" panose="02020603050405020304" pitchFamily="18" charset="0"/>
              </a:rPr>
              <a:t>конфликта интересов</a:t>
            </a:r>
          </a:p>
        </p:txBody>
      </p:sp>
      <p:sp>
        <p:nvSpPr>
          <p:cNvPr id="4" name="TextBox 3">
            <a:extLst>
              <a:ext uri="{FF2B5EF4-FFF2-40B4-BE49-F238E27FC236}">
                <a16:creationId xmlns:a16="http://schemas.microsoft.com/office/drawing/2014/main" id="{DD6BF23B-7499-DF44-B4BC-116604FBF54E}"/>
              </a:ext>
            </a:extLst>
          </p:cNvPr>
          <p:cNvSpPr txBox="1"/>
          <p:nvPr/>
        </p:nvSpPr>
        <p:spPr>
          <a:xfrm>
            <a:off x="1981200" y="1438446"/>
            <a:ext cx="8170481" cy="707886"/>
          </a:xfrm>
          <a:prstGeom prst="rect">
            <a:avLst/>
          </a:prstGeom>
          <a:noFill/>
        </p:spPr>
        <p:txBody>
          <a:bodyPr wrap="square" rtlCol="0">
            <a:spAutoFit/>
          </a:bodyPr>
          <a:lstStyle/>
          <a:p>
            <a:r>
              <a:rPr lang="ru-RU" sz="2000" b="1" dirty="0"/>
              <a:t>Регулирование конфликта интересов включает </a:t>
            </a:r>
            <a:br>
              <a:rPr lang="ru-RU" sz="2000" b="1" dirty="0"/>
            </a:br>
            <a:r>
              <a:rPr lang="ru-RU" sz="2000" b="1" dirty="0"/>
              <a:t>3 основных элемента:</a:t>
            </a:r>
          </a:p>
        </p:txBody>
      </p:sp>
      <p:sp>
        <p:nvSpPr>
          <p:cNvPr id="8" name="TextBox 7">
            <a:extLst>
              <a:ext uri="{FF2B5EF4-FFF2-40B4-BE49-F238E27FC236}">
                <a16:creationId xmlns:a16="http://schemas.microsoft.com/office/drawing/2014/main" id="{B2D6F502-CA7E-3648-9627-80B5F68BC9AB}"/>
              </a:ext>
            </a:extLst>
          </p:cNvPr>
          <p:cNvSpPr txBox="1"/>
          <p:nvPr/>
        </p:nvSpPr>
        <p:spPr>
          <a:xfrm>
            <a:off x="835979" y="2604174"/>
            <a:ext cx="2752166" cy="408283"/>
          </a:xfrm>
          <a:prstGeom prst="rect">
            <a:avLst/>
          </a:prstGeom>
          <a:noFill/>
        </p:spPr>
        <p:txBody>
          <a:bodyPr wrap="square" rtlCol="0">
            <a:spAutoFit/>
          </a:bodyPr>
          <a:lstStyle/>
          <a:p>
            <a:pPr algn="ctr"/>
            <a:r>
              <a:rPr lang="ru-RU" sz="2000" b="1" dirty="0"/>
              <a:t>1. Предотвращение</a:t>
            </a:r>
          </a:p>
        </p:txBody>
      </p:sp>
      <p:sp>
        <p:nvSpPr>
          <p:cNvPr id="9" name="TextBox 8">
            <a:extLst>
              <a:ext uri="{FF2B5EF4-FFF2-40B4-BE49-F238E27FC236}">
                <a16:creationId xmlns:a16="http://schemas.microsoft.com/office/drawing/2014/main" id="{BDB2EA05-C078-A14D-A1D2-738028932F70}"/>
              </a:ext>
            </a:extLst>
          </p:cNvPr>
          <p:cNvSpPr txBox="1"/>
          <p:nvPr/>
        </p:nvSpPr>
        <p:spPr>
          <a:xfrm>
            <a:off x="3951345" y="2612347"/>
            <a:ext cx="2752166" cy="400110"/>
          </a:xfrm>
          <a:prstGeom prst="rect">
            <a:avLst/>
          </a:prstGeom>
          <a:noFill/>
        </p:spPr>
        <p:txBody>
          <a:bodyPr wrap="square" rtlCol="0">
            <a:spAutoFit/>
          </a:bodyPr>
          <a:lstStyle/>
          <a:p>
            <a:pPr algn="ctr"/>
            <a:r>
              <a:rPr lang="ru-RU" sz="2000" b="1" dirty="0"/>
              <a:t>2. Выявление</a:t>
            </a:r>
          </a:p>
        </p:txBody>
      </p:sp>
      <p:sp>
        <p:nvSpPr>
          <p:cNvPr id="10" name="TextBox 9">
            <a:extLst>
              <a:ext uri="{FF2B5EF4-FFF2-40B4-BE49-F238E27FC236}">
                <a16:creationId xmlns:a16="http://schemas.microsoft.com/office/drawing/2014/main" id="{CD8996A8-AEE1-1C42-ABB0-AEE75C31EB4A}"/>
              </a:ext>
            </a:extLst>
          </p:cNvPr>
          <p:cNvSpPr txBox="1"/>
          <p:nvPr/>
        </p:nvSpPr>
        <p:spPr>
          <a:xfrm>
            <a:off x="7111233" y="2612347"/>
            <a:ext cx="2752166" cy="707886"/>
          </a:xfrm>
          <a:prstGeom prst="rect">
            <a:avLst/>
          </a:prstGeom>
          <a:noFill/>
        </p:spPr>
        <p:txBody>
          <a:bodyPr wrap="square" rtlCol="0">
            <a:spAutoFit/>
          </a:bodyPr>
          <a:lstStyle/>
          <a:p>
            <a:pPr algn="ctr"/>
            <a:r>
              <a:rPr lang="ru-RU" sz="2000" b="1" dirty="0"/>
              <a:t>3. Урегулирование</a:t>
            </a:r>
          </a:p>
          <a:p>
            <a:pPr algn="ctr"/>
            <a:endParaRPr lang="ru-RU" sz="2000" b="1" dirty="0"/>
          </a:p>
        </p:txBody>
      </p:sp>
      <p:sp>
        <p:nvSpPr>
          <p:cNvPr id="11" name="TextBox 10">
            <a:extLst>
              <a:ext uri="{FF2B5EF4-FFF2-40B4-BE49-F238E27FC236}">
                <a16:creationId xmlns:a16="http://schemas.microsoft.com/office/drawing/2014/main" id="{473F81B7-DEA0-3141-97F9-2ACF4FD5EF05}"/>
              </a:ext>
            </a:extLst>
          </p:cNvPr>
          <p:cNvSpPr txBox="1"/>
          <p:nvPr/>
        </p:nvSpPr>
        <p:spPr>
          <a:xfrm>
            <a:off x="719438" y="3296271"/>
            <a:ext cx="2985248" cy="1323439"/>
          </a:xfrm>
          <a:prstGeom prst="rect">
            <a:avLst/>
          </a:prstGeom>
          <a:noFill/>
        </p:spPr>
        <p:txBody>
          <a:bodyPr wrap="square" rtlCol="0">
            <a:spAutoFit/>
          </a:bodyPr>
          <a:lstStyle/>
          <a:p>
            <a:pPr algn="ctr"/>
            <a:r>
              <a:rPr lang="ru-RU" sz="1600" dirty="0"/>
              <a:t>Система ограничений, запретов и иных мер, </a:t>
            </a:r>
            <a:br>
              <a:rPr lang="ru-RU" sz="1600" dirty="0"/>
            </a:br>
            <a:r>
              <a:rPr lang="ru-RU" sz="1600" dirty="0"/>
              <a:t>не позволяющих</a:t>
            </a:r>
          </a:p>
          <a:p>
            <a:pPr algn="ctr"/>
            <a:r>
              <a:rPr lang="ru-RU" sz="1600" dirty="0"/>
              <a:t>оказаться в ситуации конфликта</a:t>
            </a:r>
          </a:p>
          <a:p>
            <a:pPr algn="ctr"/>
            <a:r>
              <a:rPr lang="ru-RU" sz="1600" dirty="0"/>
              <a:t>интересов.</a:t>
            </a:r>
          </a:p>
        </p:txBody>
      </p:sp>
      <p:sp>
        <p:nvSpPr>
          <p:cNvPr id="12" name="TextBox 11">
            <a:extLst>
              <a:ext uri="{FF2B5EF4-FFF2-40B4-BE49-F238E27FC236}">
                <a16:creationId xmlns:a16="http://schemas.microsoft.com/office/drawing/2014/main" id="{B9553913-3EC9-E946-AC2B-98E9246BABBA}"/>
              </a:ext>
            </a:extLst>
          </p:cNvPr>
          <p:cNvSpPr txBox="1"/>
          <p:nvPr/>
        </p:nvSpPr>
        <p:spPr>
          <a:xfrm>
            <a:off x="3987457" y="3296271"/>
            <a:ext cx="2985248" cy="1077218"/>
          </a:xfrm>
          <a:prstGeom prst="rect">
            <a:avLst/>
          </a:prstGeom>
          <a:noFill/>
        </p:spPr>
        <p:txBody>
          <a:bodyPr wrap="square" rtlCol="0">
            <a:spAutoFit/>
          </a:bodyPr>
          <a:lstStyle/>
          <a:p>
            <a:pPr algn="ctr"/>
            <a:r>
              <a:rPr lang="ru-RU" sz="1600" dirty="0"/>
              <a:t>Система мер, позволяющих</a:t>
            </a:r>
          </a:p>
          <a:p>
            <a:pPr algn="ctr"/>
            <a:r>
              <a:rPr lang="ru-RU" sz="1600" dirty="0"/>
              <a:t>своевременно получать</a:t>
            </a:r>
          </a:p>
          <a:p>
            <a:pPr algn="ctr"/>
            <a:r>
              <a:rPr lang="ru-RU" sz="1600" dirty="0"/>
              <a:t>и анализировать информацию</a:t>
            </a:r>
          </a:p>
          <a:p>
            <a:pPr algn="ctr"/>
            <a:r>
              <a:rPr lang="ru-RU" sz="1600" dirty="0"/>
              <a:t>о личных интересах.</a:t>
            </a:r>
          </a:p>
        </p:txBody>
      </p:sp>
      <p:sp>
        <p:nvSpPr>
          <p:cNvPr id="13" name="TextBox 12">
            <a:extLst>
              <a:ext uri="{FF2B5EF4-FFF2-40B4-BE49-F238E27FC236}">
                <a16:creationId xmlns:a16="http://schemas.microsoft.com/office/drawing/2014/main" id="{1798C8F3-3A07-2649-B3AB-93F3DCE8BAF2}"/>
              </a:ext>
            </a:extLst>
          </p:cNvPr>
          <p:cNvSpPr txBox="1"/>
          <p:nvPr/>
        </p:nvSpPr>
        <p:spPr>
          <a:xfrm>
            <a:off x="6994692" y="3296270"/>
            <a:ext cx="2985248" cy="1323439"/>
          </a:xfrm>
          <a:prstGeom prst="rect">
            <a:avLst/>
          </a:prstGeom>
          <a:noFill/>
        </p:spPr>
        <p:txBody>
          <a:bodyPr wrap="square" rtlCol="0">
            <a:spAutoFit/>
          </a:bodyPr>
          <a:lstStyle/>
          <a:p>
            <a:pPr algn="ctr"/>
            <a:r>
              <a:rPr lang="ru-RU" sz="1600" dirty="0"/>
              <a:t>Ограничение участия</a:t>
            </a:r>
          </a:p>
          <a:p>
            <a:pPr algn="ctr"/>
            <a:r>
              <a:rPr lang="ru-RU" sz="1600" dirty="0"/>
              <a:t>в принятии решений</a:t>
            </a:r>
          </a:p>
          <a:p>
            <a:pPr algn="ctr"/>
            <a:r>
              <a:rPr lang="ru-RU" sz="1600" dirty="0"/>
              <a:t>(совершении действий),</a:t>
            </a:r>
          </a:p>
          <a:p>
            <a:pPr algn="ctr"/>
            <a:r>
              <a:rPr lang="ru-RU" sz="1600" dirty="0"/>
              <a:t>затрагивающих личные</a:t>
            </a:r>
          </a:p>
          <a:p>
            <a:pPr algn="ctr"/>
            <a:r>
              <a:rPr lang="ru-RU" sz="1600" dirty="0"/>
              <a:t>интересы.</a:t>
            </a:r>
          </a:p>
        </p:txBody>
      </p:sp>
    </p:spTree>
    <p:extLst>
      <p:ext uri="{BB962C8B-B14F-4D97-AF65-F5344CB8AC3E}">
        <p14:creationId xmlns:p14="http://schemas.microsoft.com/office/powerpoint/2010/main" val="269166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3421" y="0"/>
            <a:ext cx="8229600" cy="659548"/>
          </a:xfrm>
        </p:spPr>
        <p:txBody>
          <a:bodyPr>
            <a:normAutofit fontScale="90000"/>
          </a:bodyPr>
          <a:lstStyle/>
          <a:p>
            <a:pPr algn="ctr" eaLnBrk="1" hangingPunct="1"/>
            <a:r>
              <a:rPr lang="ru-RU" sz="2700" b="1" dirty="0">
                <a:solidFill>
                  <a:schemeClr val="tx2"/>
                </a:solidFill>
                <a:latin typeface="Times New Roman" pitchFamily="18" charset="0"/>
              </a:rPr>
              <a:t>Состояние коррупционной преступности</a:t>
            </a:r>
            <a:br>
              <a:rPr lang="ru-RU" sz="2700" b="1" dirty="0">
                <a:solidFill>
                  <a:schemeClr val="tx2"/>
                </a:solidFill>
                <a:latin typeface="Times New Roman" pitchFamily="18" charset="0"/>
              </a:rPr>
            </a:br>
            <a:r>
              <a:rPr lang="ru-RU" sz="2700" b="1" dirty="0">
                <a:solidFill>
                  <a:schemeClr val="tx2"/>
                </a:solidFill>
                <a:latin typeface="Times New Roman" pitchFamily="18" charset="0"/>
              </a:rPr>
              <a:t>(по данным ГИАЦ МВД за январь – декабрь 2023 года)</a:t>
            </a:r>
            <a:br>
              <a:rPr lang="ru-RU" sz="3200" b="1" dirty="0">
                <a:solidFill>
                  <a:schemeClr val="tx2"/>
                </a:solidFill>
                <a:latin typeface="Times New Roman" pitchFamily="18" charset="0"/>
              </a:rPr>
            </a:br>
            <a:endParaRPr lang="ru-RU" sz="3200" b="1" dirty="0">
              <a:solidFill>
                <a:schemeClr val="tx2"/>
              </a:solidFill>
              <a:latin typeface="Times New Roman" pitchFamily="18" charset="0"/>
            </a:endParaRPr>
          </a:p>
        </p:txBody>
      </p:sp>
      <p:sp>
        <p:nvSpPr>
          <p:cNvPr id="9219" name="Rectangle 3"/>
          <p:cNvSpPr>
            <a:spLocks noGrp="1" noChangeArrowheads="1"/>
          </p:cNvSpPr>
          <p:nvPr>
            <p:ph idx="1"/>
          </p:nvPr>
        </p:nvSpPr>
        <p:spPr>
          <a:xfrm>
            <a:off x="283779" y="630315"/>
            <a:ext cx="10533573" cy="6017373"/>
          </a:xfrm>
        </p:spPr>
        <p:txBody>
          <a:bodyPr numCol="2">
            <a:noAutofit/>
          </a:bodyPr>
          <a:lstStyle/>
          <a:p>
            <a:pPr marL="0" indent="0" algn="just">
              <a:lnSpc>
                <a:spcPct val="80000"/>
              </a:lnSpc>
              <a:buNone/>
            </a:pPr>
            <a:r>
              <a:rPr lang="ru-RU" sz="1700" dirty="0">
                <a:latin typeface="Times New Roman" panose="02020603050405020304" pitchFamily="18" charset="0"/>
                <a:cs typeface="Times New Roman" panose="02020603050405020304" pitchFamily="18" charset="0"/>
              </a:rPr>
              <a:t>     </a:t>
            </a:r>
          </a:p>
          <a:p>
            <a:pPr marL="0" indent="0">
              <a:buNone/>
            </a:pPr>
            <a:r>
              <a:rPr lang="ru-RU" sz="1700" dirty="0"/>
              <a:t>	</a:t>
            </a:r>
            <a:r>
              <a:rPr lang="ru-RU" sz="1700" b="1" dirty="0"/>
              <a:t>Всего</a:t>
            </a:r>
            <a:r>
              <a:rPr lang="ru-RU" sz="1700" dirty="0"/>
              <a:t> </a:t>
            </a:r>
            <a:r>
              <a:rPr lang="ru-RU" sz="1700" b="1" dirty="0"/>
              <a:t>преступлений коррупционной</a:t>
            </a:r>
          </a:p>
          <a:p>
            <a:pPr marL="0" indent="0">
              <a:buNone/>
            </a:pPr>
            <a:r>
              <a:rPr lang="ru-RU" sz="1700" b="1" dirty="0"/>
              <a:t>                    направленности:</a:t>
            </a:r>
          </a:p>
          <a:p>
            <a:pPr marL="0" indent="0">
              <a:buNone/>
            </a:pPr>
            <a:r>
              <a:rPr lang="ru-RU" sz="1700" dirty="0"/>
              <a:t>	ЗАРЕГИСТРИРОВАНО 36407  (+ 3,0 %);</a:t>
            </a:r>
          </a:p>
          <a:p>
            <a:pPr marL="0" indent="0">
              <a:buNone/>
            </a:pPr>
            <a:r>
              <a:rPr lang="ru-RU" sz="1700" dirty="0"/>
              <a:t>	РАСКРЫТО 33853 (-3,1 %).</a:t>
            </a:r>
            <a:endParaRPr lang="ru-RU" sz="1700" i="1" dirty="0"/>
          </a:p>
          <a:p>
            <a:pPr marL="0" indent="0">
              <a:buNone/>
            </a:pPr>
            <a:r>
              <a:rPr lang="ru-RU" sz="1700" i="1" dirty="0"/>
              <a:t>	</a:t>
            </a:r>
            <a:r>
              <a:rPr lang="ru-RU" sz="1700" dirty="0"/>
              <a:t>из них:</a:t>
            </a:r>
            <a:endParaRPr lang="ru-RU" sz="1700" b="1" dirty="0"/>
          </a:p>
          <a:p>
            <a:pPr marL="0" indent="0">
              <a:buNone/>
            </a:pPr>
            <a:r>
              <a:rPr lang="ru-RU" sz="1700" b="1" dirty="0"/>
              <a:t>	Связанные со взяточничеством  </a:t>
            </a:r>
          </a:p>
          <a:p>
            <a:pPr marL="0" indent="0">
              <a:buNone/>
            </a:pPr>
            <a:r>
              <a:rPr lang="ru-RU" sz="1700" dirty="0"/>
              <a:t>	</a:t>
            </a:r>
          </a:p>
          <a:p>
            <a:pPr marL="0" indent="0">
              <a:buNone/>
            </a:pPr>
            <a:r>
              <a:rPr lang="ru-RU" sz="1700" dirty="0"/>
              <a:t>	ЗАРЕГИСТРИРОВАНО 20279 (+ 4%);</a:t>
            </a:r>
          </a:p>
          <a:p>
            <a:pPr marL="0" indent="0">
              <a:buNone/>
            </a:pPr>
            <a:r>
              <a:rPr lang="ru-RU" sz="1700" dirty="0"/>
              <a:t>	РАСКРЫТО 17908 -2,9 %), </a:t>
            </a:r>
          </a:p>
          <a:p>
            <a:pPr marL="0" indent="0">
              <a:buNone/>
            </a:pPr>
            <a:r>
              <a:rPr lang="ru-RU" sz="1700" i="1" dirty="0"/>
              <a:t>	в том числе:</a:t>
            </a:r>
          </a:p>
          <a:p>
            <a:pPr marL="0" indent="0">
              <a:buNone/>
            </a:pPr>
            <a:r>
              <a:rPr lang="ru-RU" sz="1700" i="1" dirty="0"/>
              <a:t>	</a:t>
            </a:r>
          </a:p>
          <a:p>
            <a:pPr marL="0" indent="0">
              <a:buNone/>
            </a:pPr>
            <a:r>
              <a:rPr lang="ru-RU" sz="1700" i="1" dirty="0"/>
              <a:t>	</a:t>
            </a:r>
            <a:r>
              <a:rPr lang="ru-RU" sz="1700" b="1" dirty="0"/>
              <a:t>Получение взятки (ст. 290 УК РФ)</a:t>
            </a:r>
          </a:p>
          <a:p>
            <a:pPr marL="0" indent="0">
              <a:buNone/>
            </a:pPr>
            <a:r>
              <a:rPr lang="ru-RU" sz="1700" dirty="0"/>
              <a:t>	</a:t>
            </a:r>
          </a:p>
          <a:p>
            <a:pPr marL="0" indent="0">
              <a:buNone/>
            </a:pPr>
            <a:r>
              <a:rPr lang="ru-RU" sz="1700" dirty="0"/>
              <a:t>	ЗАРЕГИСТРИРОВАНО 5960 (+7,6%);</a:t>
            </a:r>
          </a:p>
          <a:p>
            <a:pPr marL="0" indent="0">
              <a:buNone/>
            </a:pPr>
            <a:r>
              <a:rPr lang="ru-RU" sz="1700" dirty="0"/>
              <a:t>	РАСКРЫТО  4866 (+3,3%);</a:t>
            </a:r>
          </a:p>
          <a:p>
            <a:pPr marL="0" indent="0">
              <a:buNone/>
            </a:pPr>
            <a:r>
              <a:rPr lang="ru-RU" sz="1700" dirty="0"/>
              <a:t>	</a:t>
            </a:r>
          </a:p>
          <a:p>
            <a:pPr marL="0" indent="0">
              <a:buNone/>
            </a:pPr>
            <a:endParaRPr lang="ru-RU" sz="1700" dirty="0"/>
          </a:p>
          <a:p>
            <a:pPr marL="0" indent="0">
              <a:buNone/>
            </a:pPr>
            <a:endParaRPr lang="ru-RU" sz="1700" dirty="0"/>
          </a:p>
          <a:p>
            <a:pPr marL="0" indent="0">
              <a:buNone/>
            </a:pPr>
            <a:endParaRPr lang="ru-RU" sz="1700" dirty="0"/>
          </a:p>
          <a:p>
            <a:pPr marL="0" indent="0">
              <a:buNone/>
            </a:pPr>
            <a:r>
              <a:rPr lang="ru-RU" sz="1700" dirty="0"/>
              <a:t>	</a:t>
            </a:r>
            <a:r>
              <a:rPr lang="ru-RU" sz="1700" b="1" dirty="0">
                <a:solidFill>
                  <a:srgbClr val="FF0000"/>
                </a:solidFill>
              </a:rPr>
              <a:t>Дача взятки (ст. 291 УК РФ)</a:t>
            </a:r>
            <a:endParaRPr lang="ru-RU" sz="1700" dirty="0">
              <a:solidFill>
                <a:srgbClr val="FF0000"/>
              </a:solidFill>
            </a:endParaRPr>
          </a:p>
          <a:p>
            <a:pPr marL="0" indent="0">
              <a:buNone/>
            </a:pPr>
            <a:r>
              <a:rPr lang="ru-RU" sz="1700" dirty="0"/>
              <a:t>	</a:t>
            </a:r>
            <a:r>
              <a:rPr lang="ru-RU" sz="1700" u="sng" dirty="0"/>
              <a:t>ЗАРЕГИСТРИРОВАНО </a:t>
            </a:r>
            <a:r>
              <a:rPr lang="ru-RU" sz="1700" u="sng" dirty="0">
                <a:solidFill>
                  <a:srgbClr val="FF0000"/>
                </a:solidFill>
              </a:rPr>
              <a:t>5657 </a:t>
            </a:r>
            <a:r>
              <a:rPr lang="ru-RU" sz="1700" u="sng" dirty="0"/>
              <a:t>(+20,0%),</a:t>
            </a:r>
          </a:p>
          <a:p>
            <a:pPr marL="0" indent="0">
              <a:buNone/>
            </a:pPr>
            <a:r>
              <a:rPr lang="ru-RU" sz="1700" dirty="0"/>
              <a:t>	</a:t>
            </a:r>
            <a:r>
              <a:rPr lang="ru-RU" sz="1700" u="sng" dirty="0"/>
              <a:t>РАСКРЫТО </a:t>
            </a:r>
            <a:r>
              <a:rPr lang="ru-RU" sz="1700" u="sng" dirty="0">
                <a:solidFill>
                  <a:srgbClr val="FF0000"/>
                </a:solidFill>
              </a:rPr>
              <a:t>5055</a:t>
            </a:r>
            <a:r>
              <a:rPr lang="ru-RU" sz="1700" u="sng" dirty="0"/>
              <a:t> (+9,9%);</a:t>
            </a:r>
            <a:endParaRPr lang="en-US" sz="1700" u="sng" dirty="0"/>
          </a:p>
          <a:p>
            <a:pPr marL="0" indent="0">
              <a:buNone/>
            </a:pPr>
            <a:endParaRPr lang="ru-RU" sz="1700" b="1" dirty="0"/>
          </a:p>
          <a:p>
            <a:pPr marL="0" indent="0">
              <a:buNone/>
            </a:pPr>
            <a:r>
              <a:rPr lang="en-US" sz="1700" b="1" dirty="0"/>
              <a:t>	</a:t>
            </a:r>
            <a:r>
              <a:rPr lang="ru-RU" sz="1700" b="1" dirty="0">
                <a:solidFill>
                  <a:srgbClr val="FF0000"/>
                </a:solidFill>
              </a:rPr>
              <a:t>Посредничество во взяточничестве</a:t>
            </a:r>
          </a:p>
          <a:p>
            <a:pPr marL="0" indent="0">
              <a:buNone/>
            </a:pPr>
            <a:r>
              <a:rPr lang="ru-RU" sz="1700" dirty="0"/>
              <a:t> 	</a:t>
            </a:r>
            <a:r>
              <a:rPr lang="ru-RU" sz="1700" b="1" dirty="0"/>
              <a:t>(ст. 291.1 УК РФ)</a:t>
            </a:r>
            <a:endParaRPr lang="en-US" sz="1700" b="1" dirty="0"/>
          </a:p>
          <a:p>
            <a:pPr marL="0" indent="0">
              <a:buNone/>
            </a:pPr>
            <a:r>
              <a:rPr lang="ru-RU" sz="1700" dirty="0"/>
              <a:t>	ЗАРЕГИСТРИРОВАНО </a:t>
            </a:r>
            <a:r>
              <a:rPr lang="ru-RU" sz="1700" dirty="0">
                <a:solidFill>
                  <a:srgbClr val="FF0000"/>
                </a:solidFill>
              </a:rPr>
              <a:t>2256  </a:t>
            </a:r>
            <a:r>
              <a:rPr lang="ru-RU" sz="1700" dirty="0"/>
              <a:t>(+19,9%),</a:t>
            </a:r>
          </a:p>
          <a:p>
            <a:pPr marL="0" indent="0">
              <a:buNone/>
            </a:pPr>
            <a:r>
              <a:rPr lang="ru-RU" sz="1700" dirty="0"/>
              <a:t>	РАСКРЫТО  </a:t>
            </a:r>
            <a:r>
              <a:rPr lang="ru-RU" sz="1700" dirty="0">
                <a:solidFill>
                  <a:srgbClr val="FF0000"/>
                </a:solidFill>
              </a:rPr>
              <a:t>1765</a:t>
            </a:r>
            <a:r>
              <a:rPr lang="ru-RU" sz="1700" dirty="0"/>
              <a:t>  (+9,8%).</a:t>
            </a:r>
          </a:p>
          <a:p>
            <a:pPr marL="0" indent="0">
              <a:buNone/>
            </a:pPr>
            <a:endParaRPr lang="ru-RU" sz="1700" dirty="0"/>
          </a:p>
          <a:p>
            <a:pPr marL="0" indent="0">
              <a:buNone/>
            </a:pPr>
            <a:r>
              <a:rPr lang="ru-RU" sz="1700" dirty="0"/>
              <a:t>	</a:t>
            </a:r>
            <a:r>
              <a:rPr lang="ru-RU" sz="1700" b="1" dirty="0">
                <a:solidFill>
                  <a:srgbClr val="FF0000"/>
                </a:solidFill>
              </a:rPr>
              <a:t>Связанные с коммерческим 	подкупом</a:t>
            </a:r>
          </a:p>
          <a:p>
            <a:pPr marL="0" indent="0">
              <a:buNone/>
            </a:pPr>
            <a:r>
              <a:rPr lang="ru-RU" sz="1700" dirty="0"/>
              <a:t>	ЗАРЕГИСТРИРОВАНО </a:t>
            </a:r>
            <a:r>
              <a:rPr lang="ru-RU" sz="1700" dirty="0">
                <a:solidFill>
                  <a:srgbClr val="FF0000"/>
                </a:solidFill>
              </a:rPr>
              <a:t>2136</a:t>
            </a:r>
            <a:r>
              <a:rPr lang="ru-RU" sz="1700" dirty="0"/>
              <a:t> (+37,4%)</a:t>
            </a:r>
          </a:p>
          <a:p>
            <a:pPr marL="0" indent="0">
              <a:buNone/>
            </a:pPr>
            <a:r>
              <a:rPr lang="ru-RU" sz="1700" dirty="0"/>
              <a:t>	РАСКРЫТО </a:t>
            </a:r>
            <a:r>
              <a:rPr lang="ru-RU" sz="1700" dirty="0">
                <a:solidFill>
                  <a:srgbClr val="FF0000"/>
                </a:solidFill>
              </a:rPr>
              <a:t>1899 </a:t>
            </a:r>
            <a:r>
              <a:rPr lang="ru-RU" sz="1700" dirty="0"/>
              <a:t>(+31,8%)</a:t>
            </a:r>
          </a:p>
          <a:p>
            <a:pPr marL="0" indent="0">
              <a:buNone/>
            </a:pPr>
            <a:r>
              <a:rPr lang="ru-RU" sz="1600" dirty="0"/>
              <a:t>	</a:t>
            </a:r>
            <a:endParaRPr lang="ru-RU" sz="1600" dirty="0">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4227E4B0-282A-4D34-9252-6F26FE18A268}" type="slidenum">
              <a:rPr lang="ru-RU" smtClean="0"/>
              <a:t>3</a:t>
            </a:fld>
            <a:endParaRPr lang="ru-RU" dirty="0"/>
          </a:p>
        </p:txBody>
      </p:sp>
    </p:spTree>
    <p:extLst>
      <p:ext uri="{BB962C8B-B14F-4D97-AF65-F5344CB8AC3E}">
        <p14:creationId xmlns:p14="http://schemas.microsoft.com/office/powerpoint/2010/main" val="3010262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B3AF25F7-A614-D24B-8291-FE71B5FCD02F}"/>
              </a:ext>
            </a:extLst>
          </p:cNvPr>
          <p:cNvSpPr>
            <a:spLocks noGrp="1"/>
          </p:cNvSpPr>
          <p:nvPr>
            <p:ph type="sldNum" sz="quarter" idx="12"/>
          </p:nvPr>
        </p:nvSpPr>
        <p:spPr/>
        <p:txBody>
          <a:bodyPr/>
          <a:lstStyle/>
          <a:p>
            <a:fld id="{C33C34FD-A43B-634A-9B8C-9626670F7CE8}" type="slidenum">
              <a:rPr lang="en-US" smtClean="0"/>
              <a:t>30</a:t>
            </a:fld>
            <a:endParaRPr lang="en-US"/>
          </a:p>
        </p:txBody>
      </p:sp>
      <p:sp>
        <p:nvSpPr>
          <p:cNvPr id="3" name="Title 1">
            <a:extLst>
              <a:ext uri="{FF2B5EF4-FFF2-40B4-BE49-F238E27FC236}">
                <a16:creationId xmlns:a16="http://schemas.microsoft.com/office/drawing/2014/main" id="{16DA46FB-5156-C841-A78D-CF010023B483}"/>
              </a:ext>
            </a:extLst>
          </p:cNvPr>
          <p:cNvSpPr txBox="1">
            <a:spLocks/>
          </p:cNvSpPr>
          <p:nvPr/>
        </p:nvSpPr>
        <p:spPr>
          <a:xfrm>
            <a:off x="1910861" y="185469"/>
            <a:ext cx="7252448" cy="693069"/>
          </a:xfrm>
          <a:prstGeom prst="rect">
            <a:avLst/>
          </a:prstGeom>
        </p:spPr>
        <p:txBody>
          <a:bodyPr>
            <a:normAutofit/>
          </a:bodyPr>
          <a:lstStyle>
            <a:lvl1pPr algn="l" defTabSz="457200" rtl="0" eaLnBrk="1" latinLnBrk="0" hangingPunct="1">
              <a:lnSpc>
                <a:spcPct val="85000"/>
              </a:lnSpc>
              <a:spcBef>
                <a:spcPct val="0"/>
              </a:spcBef>
              <a:buNone/>
              <a:defRPr sz="3800" kern="1200" spc="-120">
                <a:solidFill>
                  <a:schemeClr val="tx2"/>
                </a:solidFill>
                <a:latin typeface="+mj-lt"/>
                <a:ea typeface="+mj-ea"/>
                <a:cs typeface="+mj-cs"/>
              </a:defRPr>
            </a:lvl1pPr>
          </a:lstStyle>
          <a:p>
            <a:pPr algn="ctr">
              <a:lnSpc>
                <a:spcPct val="100000"/>
              </a:lnSpc>
            </a:pPr>
            <a:r>
              <a:rPr lang="ru-RU" sz="2400" b="1" dirty="0">
                <a:latin typeface="Times New Roman" panose="02020603050405020304" pitchFamily="18" charset="0"/>
                <a:cs typeface="Times New Roman" panose="02020603050405020304" pitchFamily="18" charset="0"/>
              </a:rPr>
              <a:t>Выявление конфликта интересов:</a:t>
            </a:r>
          </a:p>
        </p:txBody>
      </p:sp>
      <p:sp>
        <p:nvSpPr>
          <p:cNvPr id="4" name="TextBox 3">
            <a:extLst>
              <a:ext uri="{FF2B5EF4-FFF2-40B4-BE49-F238E27FC236}">
                <a16:creationId xmlns:a16="http://schemas.microsoft.com/office/drawing/2014/main" id="{DB033358-004E-6449-8425-A5DC0E3042EE}"/>
              </a:ext>
            </a:extLst>
          </p:cNvPr>
          <p:cNvSpPr txBox="1"/>
          <p:nvPr/>
        </p:nvSpPr>
        <p:spPr>
          <a:xfrm>
            <a:off x="1981200" y="1267079"/>
            <a:ext cx="4491319" cy="707886"/>
          </a:xfrm>
          <a:prstGeom prst="rect">
            <a:avLst/>
          </a:prstGeom>
          <a:noFill/>
        </p:spPr>
        <p:txBody>
          <a:bodyPr wrap="square" rtlCol="0">
            <a:spAutoFit/>
          </a:bodyPr>
          <a:lstStyle/>
          <a:p>
            <a:r>
              <a:rPr lang="ru-RU" sz="2000" b="1" dirty="0"/>
              <a:t>Ст. 11 ФЗ «О противодействии</a:t>
            </a:r>
          </a:p>
          <a:p>
            <a:r>
              <a:rPr lang="ru-RU" sz="2000" b="1" dirty="0"/>
              <a:t>коррупции»:</a:t>
            </a:r>
          </a:p>
        </p:txBody>
      </p:sp>
      <p:sp>
        <p:nvSpPr>
          <p:cNvPr id="5" name="TextBox 4">
            <a:extLst>
              <a:ext uri="{FF2B5EF4-FFF2-40B4-BE49-F238E27FC236}">
                <a16:creationId xmlns:a16="http://schemas.microsoft.com/office/drawing/2014/main" id="{2CAA81CE-FA08-534E-A8CB-B1766F912635}"/>
              </a:ext>
            </a:extLst>
          </p:cNvPr>
          <p:cNvSpPr txBox="1"/>
          <p:nvPr/>
        </p:nvSpPr>
        <p:spPr>
          <a:xfrm>
            <a:off x="1981200" y="2135955"/>
            <a:ext cx="4114801" cy="3970318"/>
          </a:xfrm>
          <a:prstGeom prst="rect">
            <a:avLst/>
          </a:prstGeom>
          <a:noFill/>
        </p:spPr>
        <p:txBody>
          <a:bodyPr wrap="square" rtlCol="0">
            <a:spAutoFit/>
          </a:bodyPr>
          <a:lstStyle/>
          <a:p>
            <a:r>
              <a:rPr lang="ru-RU" dirty="0"/>
              <a:t>2. Лицо, замещающее должность, замещение которой</a:t>
            </a:r>
          </a:p>
          <a:p>
            <a:r>
              <a:rPr lang="ru-RU" dirty="0"/>
              <a:t>предусматривает обязанность принимать меры по</a:t>
            </a:r>
          </a:p>
          <a:p>
            <a:r>
              <a:rPr lang="ru-RU" dirty="0"/>
              <a:t>предотвращению и урегулированию конфликта интересов, обязано</a:t>
            </a:r>
          </a:p>
          <a:p>
            <a:r>
              <a:rPr lang="ru-RU" dirty="0"/>
              <a:t>уведомить в порядке, определенном работодателем в соответствии</a:t>
            </a:r>
            <a:r>
              <a:rPr lang="en-US" dirty="0"/>
              <a:t> </a:t>
            </a:r>
            <a:r>
              <a:rPr lang="ru-RU" dirty="0"/>
              <a:t>с нормативными правовыми актами Российской Федерации,</a:t>
            </a:r>
            <a:r>
              <a:rPr lang="en-US" dirty="0"/>
              <a:t> </a:t>
            </a:r>
            <a:r>
              <a:rPr lang="ru-RU" b="1" dirty="0"/>
              <a:t>о возникшем конфликте интересов или о возможности его</a:t>
            </a:r>
            <a:r>
              <a:rPr lang="en-US" b="1" dirty="0"/>
              <a:t> </a:t>
            </a:r>
            <a:r>
              <a:rPr lang="ru-RU" b="1" dirty="0"/>
              <a:t>возникновения</a:t>
            </a:r>
            <a:r>
              <a:rPr lang="ru-RU" dirty="0"/>
              <a:t>, КАК ТОЛЬКО ЕМУ СТАНЕТ ОБ ЭТОМ ИЗВЕСТНО.</a:t>
            </a:r>
          </a:p>
        </p:txBody>
      </p:sp>
      <p:sp>
        <p:nvSpPr>
          <p:cNvPr id="8" name="TextBox 7">
            <a:extLst>
              <a:ext uri="{FF2B5EF4-FFF2-40B4-BE49-F238E27FC236}">
                <a16:creationId xmlns:a16="http://schemas.microsoft.com/office/drawing/2014/main" id="{32FCBF18-02D0-9F49-961D-25EB617FC309}"/>
              </a:ext>
            </a:extLst>
          </p:cNvPr>
          <p:cNvSpPr txBox="1"/>
          <p:nvPr/>
        </p:nvSpPr>
        <p:spPr>
          <a:xfrm>
            <a:off x="6334064" y="2135956"/>
            <a:ext cx="2829246" cy="3139321"/>
          </a:xfrm>
          <a:prstGeom prst="rect">
            <a:avLst/>
          </a:prstGeom>
          <a:noFill/>
        </p:spPr>
        <p:txBody>
          <a:bodyPr wrap="square" rtlCol="0">
            <a:spAutoFit/>
          </a:bodyPr>
          <a:lstStyle/>
          <a:p>
            <a:r>
              <a:rPr lang="ru-RU" i="1" dirty="0"/>
              <a:t>Ключевым инструментом выявления конфликта интересов является декларирование, т.е.</a:t>
            </a:r>
            <a:r>
              <a:rPr lang="en-US" i="1" dirty="0"/>
              <a:t> </a:t>
            </a:r>
            <a:r>
              <a:rPr lang="ru-RU" i="1" dirty="0"/>
              <a:t>самостоятельное уведомление работником о наличии у него конфликта интересов или личной</a:t>
            </a:r>
            <a:r>
              <a:rPr lang="en-US" i="1" dirty="0"/>
              <a:t> </a:t>
            </a:r>
            <a:r>
              <a:rPr lang="ru-RU" i="1" dirty="0"/>
              <a:t>заинтересованности</a:t>
            </a:r>
          </a:p>
        </p:txBody>
      </p:sp>
    </p:spTree>
    <p:extLst>
      <p:ext uri="{BB962C8B-B14F-4D97-AF65-F5344CB8AC3E}">
        <p14:creationId xmlns:p14="http://schemas.microsoft.com/office/powerpoint/2010/main" val="641509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0B975D-CE08-B58F-7ABF-967208F1823A}"/>
              </a:ext>
            </a:extLst>
          </p:cNvPr>
          <p:cNvSpPr txBox="1"/>
          <p:nvPr/>
        </p:nvSpPr>
        <p:spPr>
          <a:xfrm>
            <a:off x="266330" y="439418"/>
            <a:ext cx="9188388" cy="1292662"/>
          </a:xfrm>
          <a:prstGeom prst="rect">
            <a:avLst/>
          </a:prstGeom>
          <a:noFill/>
        </p:spPr>
        <p:txBody>
          <a:bodyPr wrap="square">
            <a:spAutoFit/>
          </a:bodyPr>
          <a:lstStyle/>
          <a:p>
            <a:pPr algn="just"/>
            <a:r>
              <a:rPr lang="ru-RU" dirty="0"/>
              <a:t> </a:t>
            </a: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Разработка и внедрение в практику стандартов и процедур, направленных на обеспечение добросовестной работы организации</a:t>
            </a:r>
          </a:p>
        </p:txBody>
      </p:sp>
      <p:sp>
        <p:nvSpPr>
          <p:cNvPr id="5" name="TextBox 4">
            <a:extLst>
              <a:ext uri="{FF2B5EF4-FFF2-40B4-BE49-F238E27FC236}">
                <a16:creationId xmlns:a16="http://schemas.microsoft.com/office/drawing/2014/main" id="{DEA1219A-FADA-838D-8935-76E6FAB45BC3}"/>
              </a:ext>
            </a:extLst>
          </p:cNvPr>
          <p:cNvSpPr txBox="1"/>
          <p:nvPr/>
        </p:nvSpPr>
        <p:spPr>
          <a:xfrm>
            <a:off x="328474" y="1841001"/>
            <a:ext cx="8930936" cy="4247317"/>
          </a:xfrm>
          <a:prstGeom prst="rect">
            <a:avLst/>
          </a:prstGeom>
          <a:noFill/>
        </p:spPr>
        <p:txBody>
          <a:bodyPr wrap="square">
            <a:spAutoFit/>
          </a:bodyPr>
          <a:lstStyle/>
          <a:p>
            <a:pPr marL="285750" indent="-285750" algn="just">
              <a:buFont typeface="Wingdings" panose="05000000000000000000" pitchFamily="2" charset="2"/>
              <a:buChar char="Ø"/>
            </a:pPr>
            <a:r>
              <a:rPr lang="ru-RU" dirty="0"/>
              <a:t>	Важным элементом работы по предупреждению коррупции является внедрение антикоррупционных стандартов поведения работников в корпоративную культуру организации. </a:t>
            </a:r>
          </a:p>
          <a:p>
            <a:pPr marL="285750" indent="-285750" algn="just">
              <a:buFont typeface="Wingdings" panose="05000000000000000000" pitchFamily="2" charset="2"/>
              <a:buChar char="Ø"/>
            </a:pPr>
            <a:r>
              <a:rPr lang="ru-RU" dirty="0"/>
              <a:t>	Организации рекомендуется разработать и принять кодекс этики и служебного поведения работников организации. При этом следует иметь в виду, что такой кодекс имеет более широкий спектр действия, чем регулирование вопросов, связанных непосредственно с запретом совершения коррупционных правонарушений. </a:t>
            </a:r>
          </a:p>
          <a:p>
            <a:pPr marL="285750" indent="-285750" algn="just">
              <a:buFont typeface="Wingdings" panose="05000000000000000000" pitchFamily="2" charset="2"/>
              <a:buChar char="Ø"/>
            </a:pPr>
            <a:r>
              <a:rPr lang="ru-RU" dirty="0"/>
              <a:t>	В кодекс следует включить положения, устанавливающие ряд правил и стандартов поведения работников, затрагивающих общую этику деловых отношений и направленных на формирование этичного, добросовестного поведения работников и организации в целом.</a:t>
            </a:r>
          </a:p>
          <a:p>
            <a:pPr marL="285750" indent="-285750" algn="just">
              <a:buFont typeface="Wingdings" panose="05000000000000000000" pitchFamily="2" charset="2"/>
              <a:buChar char="Ø"/>
            </a:pPr>
            <a:r>
              <a:rPr lang="ru-RU" dirty="0"/>
              <a:t>	Организации следует разработать кодекс этики и служебного поведения исходя из собственных потребностей, задач и специфики деятельности. Использование типовых решений является нежелательным.</a:t>
            </a:r>
          </a:p>
        </p:txBody>
      </p:sp>
    </p:spTree>
    <p:extLst>
      <p:ext uri="{BB962C8B-B14F-4D97-AF65-F5344CB8AC3E}">
        <p14:creationId xmlns:p14="http://schemas.microsoft.com/office/powerpoint/2010/main" val="1347850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6FD360-C587-9E96-2877-3AFEC7EDCBE5}"/>
              </a:ext>
            </a:extLst>
          </p:cNvPr>
          <p:cNvSpPr txBox="1"/>
          <p:nvPr/>
        </p:nvSpPr>
        <p:spPr>
          <a:xfrm>
            <a:off x="381739" y="334677"/>
            <a:ext cx="8566951" cy="492443"/>
          </a:xfrm>
          <a:prstGeom prst="rect">
            <a:avLst/>
          </a:prstGeom>
          <a:noFill/>
        </p:spPr>
        <p:txBody>
          <a:bodyPr wrap="square">
            <a:spAutoFit/>
          </a:bodyPr>
          <a:lstStyle/>
          <a:p>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Консультирование и обучение работников организации</a:t>
            </a:r>
          </a:p>
        </p:txBody>
      </p:sp>
      <p:sp>
        <p:nvSpPr>
          <p:cNvPr id="5" name="TextBox 4">
            <a:extLst>
              <a:ext uri="{FF2B5EF4-FFF2-40B4-BE49-F238E27FC236}">
                <a16:creationId xmlns:a16="http://schemas.microsoft.com/office/drawing/2014/main" id="{152036DC-C685-CC51-79EB-82B51E3287AE}"/>
              </a:ext>
            </a:extLst>
          </p:cNvPr>
          <p:cNvSpPr txBox="1"/>
          <p:nvPr/>
        </p:nvSpPr>
        <p:spPr>
          <a:xfrm>
            <a:off x="488270" y="1252542"/>
            <a:ext cx="8766699" cy="4493538"/>
          </a:xfrm>
          <a:prstGeom prst="rect">
            <a:avLst/>
          </a:prstGeom>
          <a:noFill/>
        </p:spPr>
        <p:txBody>
          <a:bodyPr wrap="square">
            <a:spAutoFit/>
          </a:bodyPr>
          <a:lstStyle/>
          <a:p>
            <a:pPr algn="just"/>
            <a:r>
              <a:rPr lang="ru-RU" sz="2000" dirty="0"/>
              <a:t>	</a:t>
            </a:r>
            <a:r>
              <a:rPr lang="ru-RU" sz="2200" dirty="0"/>
              <a:t>При организации обучения следует учитывать категорию обучаемых лиц. 	</a:t>
            </a:r>
          </a:p>
          <a:p>
            <a:pPr algn="just"/>
            <a:r>
              <a:rPr lang="ru-RU" sz="2200" dirty="0"/>
              <a:t>	Стандартно выделяются следующие группы обучаемых: </a:t>
            </a:r>
          </a:p>
          <a:p>
            <a:pPr algn="just"/>
            <a:r>
              <a:rPr lang="ru-RU" sz="2200" dirty="0"/>
              <a:t>	- руководящие работники; </a:t>
            </a:r>
          </a:p>
          <a:p>
            <a:pPr algn="just"/>
            <a:r>
              <a:rPr lang="ru-RU" sz="2200" dirty="0"/>
              <a:t>	- лица, ответственные за противодействие коррупции в</a:t>
            </a:r>
          </a:p>
          <a:p>
            <a:pPr algn="just"/>
            <a:r>
              <a:rPr lang="ru-RU" sz="2200" dirty="0"/>
              <a:t>организации;</a:t>
            </a:r>
          </a:p>
          <a:p>
            <a:pPr algn="just"/>
            <a:r>
              <a:rPr lang="ru-RU" sz="2200" dirty="0"/>
              <a:t>	- иные работники организации. </a:t>
            </a:r>
          </a:p>
          <a:p>
            <a:pPr algn="just"/>
            <a:r>
              <a:rPr lang="ru-RU" sz="2200" dirty="0"/>
              <a:t>	В небольших организациях может возникнуть проблема формирования учебных групп. </a:t>
            </a:r>
          </a:p>
          <a:p>
            <a:pPr algn="just"/>
            <a:r>
              <a:rPr lang="ru-RU" sz="2200" dirty="0"/>
              <a:t>	В этом случае могут быть рекомендованы замена обучения в группах индивидуальным консультированием или проведением обучения совместно с другими организациями по договоренности.</a:t>
            </a:r>
          </a:p>
        </p:txBody>
      </p:sp>
    </p:spTree>
    <p:extLst>
      <p:ext uri="{BB962C8B-B14F-4D97-AF65-F5344CB8AC3E}">
        <p14:creationId xmlns:p14="http://schemas.microsoft.com/office/powerpoint/2010/main" val="3310561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74638"/>
            <a:ext cx="8229600" cy="850106"/>
          </a:xfrm>
        </p:spPr>
        <p:txBody>
          <a:bodyPr>
            <a:normAutofit/>
          </a:bodyPr>
          <a:lstStyle/>
          <a:p>
            <a:r>
              <a:rPr lang="ru-RU" sz="2400" b="1" dirty="0">
                <a:solidFill>
                  <a:schemeClr val="tx2"/>
                </a:solidFill>
                <a:latin typeface="Times New Roman" panose="02020603050405020304" pitchFamily="18" charset="0"/>
                <a:cs typeface="Times New Roman" panose="02020603050405020304" pitchFamily="18" charset="0"/>
              </a:rPr>
              <a:t>Профессиональный стандарт в сфере противодействия коррупции</a:t>
            </a:r>
          </a:p>
        </p:txBody>
      </p:sp>
      <p:sp>
        <p:nvSpPr>
          <p:cNvPr id="3" name="Объект 2"/>
          <p:cNvSpPr>
            <a:spLocks noGrp="1"/>
          </p:cNvSpPr>
          <p:nvPr>
            <p:ph idx="1"/>
          </p:nvPr>
        </p:nvSpPr>
        <p:spPr>
          <a:xfrm>
            <a:off x="1981200" y="1124745"/>
            <a:ext cx="8229600" cy="5001419"/>
          </a:xfrm>
        </p:spPr>
        <p:txBody>
          <a:bodyPr>
            <a:normAutofit fontScale="92500" lnSpcReduction="10000"/>
          </a:bodyPr>
          <a:lstStyle/>
          <a:p>
            <a:pPr marL="0" indent="0" algn="just">
              <a:buNone/>
            </a:pPr>
            <a:r>
              <a:rPr lang="ru-RU" dirty="0"/>
              <a:t>	</a:t>
            </a:r>
            <a:r>
              <a:rPr lang="ru-RU" sz="2400" dirty="0">
                <a:latin typeface="Times New Roman" panose="02020603050405020304" pitchFamily="18" charset="0"/>
                <a:cs typeface="Times New Roman" panose="02020603050405020304" pitchFamily="18" charset="0"/>
              </a:rPr>
              <a:t>Приказ Минтруда России от 08.08.2022 № 472н               «Об утверждении профессионального стандарта «Специалист в сфере предупреждения коррупционных правонарушений».</a:t>
            </a:r>
          </a:p>
          <a:p>
            <a:pPr marL="0" indent="0" algn="just">
              <a:buNone/>
            </a:pPr>
            <a:endParaRPr lang="ru-RU" sz="2400" dirty="0">
              <a:latin typeface="Times New Roman" panose="02020603050405020304" pitchFamily="18" charset="0"/>
              <a:cs typeface="Times New Roman" panose="02020603050405020304" pitchFamily="18" charset="0"/>
            </a:endParaRPr>
          </a:p>
          <a:p>
            <a:pPr marL="0" indent="0">
              <a:buNone/>
            </a:pPr>
            <a:r>
              <a:rPr lang="ru-RU" sz="2400" dirty="0">
                <a:latin typeface="Times New Roman" panose="02020603050405020304" pitchFamily="18" charset="0"/>
                <a:cs typeface="Times New Roman" panose="02020603050405020304" pitchFamily="18" charset="0"/>
              </a:rPr>
              <a:t>	Начало действия документа - 1 марта 2023.</a:t>
            </a:r>
          </a:p>
          <a:p>
            <a:pPr marL="0" indent="0">
              <a:buNone/>
            </a:pPr>
            <a:endParaRPr lang="ru-RU" sz="2400" dirty="0">
              <a:latin typeface="Times New Roman" panose="02020603050405020304" pitchFamily="18" charset="0"/>
              <a:cs typeface="Times New Roman" panose="02020603050405020304" pitchFamily="18" charset="0"/>
            </a:endParaRPr>
          </a:p>
          <a:p>
            <a:pPr marL="0" indent="0">
              <a:buNone/>
            </a:pPr>
            <a:r>
              <a:rPr lang="ru-RU" sz="2400" dirty="0">
                <a:latin typeface="Times New Roman" panose="02020603050405020304" pitchFamily="18" charset="0"/>
                <a:cs typeface="Times New Roman" panose="02020603050405020304" pitchFamily="18" charset="0"/>
              </a:rPr>
              <a:t>	Срок действия ограничен 1 марта 2029 г.</a:t>
            </a:r>
          </a:p>
          <a:p>
            <a:pPr marL="457200" lvl="1" indent="0">
              <a:buNone/>
            </a:pPr>
            <a:r>
              <a:rPr lang="ru-RU" dirty="0">
                <a:latin typeface="Times New Roman" panose="02020603050405020304" pitchFamily="18" charset="0"/>
                <a:cs typeface="Times New Roman" panose="02020603050405020304" pitchFamily="18" charset="0"/>
              </a:rPr>
              <a:t>	</a:t>
            </a:r>
          </a:p>
          <a:p>
            <a:pPr marL="457200" lvl="1" indent="0" algn="just">
              <a:buNone/>
            </a:pPr>
            <a:r>
              <a:rPr lang="ru-RU" sz="2600" b="1" dirty="0">
                <a:latin typeface="Times New Roman" panose="02020603050405020304" pitchFamily="18" charset="0"/>
                <a:cs typeface="Times New Roman" panose="02020603050405020304" pitchFamily="18" charset="0"/>
              </a:rPr>
              <a:t>	Основная цель вида профессиональной деятельности:</a:t>
            </a:r>
          </a:p>
          <a:p>
            <a:endParaRPr lang="ru-RU" sz="2400" dirty="0">
              <a:latin typeface="Times New Roman" pitchFamily="18" charset="0"/>
              <a:cs typeface="Times New Roman" pitchFamily="18" charset="0"/>
            </a:endParaRPr>
          </a:p>
          <a:p>
            <a:pPr marL="0" indent="0">
              <a:buNone/>
            </a:pPr>
            <a:r>
              <a:rPr lang="ru-RU" sz="2400" dirty="0">
                <a:latin typeface="Times New Roman" pitchFamily="18" charset="0"/>
                <a:cs typeface="Times New Roman" pitchFamily="18" charset="0"/>
              </a:rPr>
              <a:t>	Исключить (минимизировать) в деятельности организации коррупционные риски и коррупционные правонарушения	</a:t>
            </a:r>
          </a:p>
          <a:p>
            <a:pPr marL="0" indent="0">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54735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513977757"/>
              </p:ext>
            </p:extLst>
          </p:nvPr>
        </p:nvGraphicFramePr>
        <p:xfrm>
          <a:off x="999195" y="116632"/>
          <a:ext cx="8064906" cy="1228725"/>
        </p:xfrm>
        <a:graphic>
          <a:graphicData uri="http://schemas.openxmlformats.org/drawingml/2006/table">
            <a:tbl>
              <a:tblPr>
                <a:tableStyleId>{5C22544A-7EE6-4342-B048-85BDC9FD1C3A}</a:tableStyleId>
              </a:tblPr>
              <a:tblGrid>
                <a:gridCol w="2308585">
                  <a:extLst>
                    <a:ext uri="{9D8B030D-6E8A-4147-A177-3AD203B41FA5}">
                      <a16:colId xmlns:a16="http://schemas.microsoft.com/office/drawing/2014/main" val="20000"/>
                    </a:ext>
                  </a:extLst>
                </a:gridCol>
                <a:gridCol w="5756321">
                  <a:extLst>
                    <a:ext uri="{9D8B030D-6E8A-4147-A177-3AD203B41FA5}">
                      <a16:colId xmlns:a16="http://schemas.microsoft.com/office/drawing/2014/main" val="20001"/>
                    </a:ext>
                  </a:extLst>
                </a:gridCol>
              </a:tblGrid>
              <a:tr h="0">
                <a:tc>
                  <a:txBody>
                    <a:bodyPr/>
                    <a:lstStyle/>
                    <a:p>
                      <a:pPr algn="just">
                        <a:lnSpc>
                          <a:spcPct val="115000"/>
                        </a:lnSpc>
                        <a:spcAft>
                          <a:spcPts val="0"/>
                        </a:spcAft>
                      </a:pPr>
                      <a:r>
                        <a:rPr lang="ru-RU" sz="1600" dirty="0">
                          <a:effectLst/>
                          <a:latin typeface="Times New Roman" pitchFamily="18" charset="0"/>
                          <a:cs typeface="Times New Roman" pitchFamily="18" charset="0"/>
                        </a:rPr>
                        <a:t>Возможные наименования должностей, профессий</a:t>
                      </a:r>
                      <a:endParaRPr lang="ru-RU" sz="1600" dirty="0">
                        <a:effectLst/>
                        <a:latin typeface="Times New Roman" pitchFamily="18" charset="0"/>
                        <a:ea typeface="Times New Roman"/>
                        <a:cs typeface="Times New Roman" pitchFamily="18" charset="0"/>
                      </a:endParaRPr>
                    </a:p>
                  </a:txBody>
                  <a:tcPr marL="39370" marR="39370" marT="64770" marB="64770"/>
                </a:tc>
                <a:tc>
                  <a:txBody>
                    <a:bodyPr/>
                    <a:lstStyle/>
                    <a:p>
                      <a:pPr algn="just">
                        <a:lnSpc>
                          <a:spcPct val="115000"/>
                        </a:lnSpc>
                        <a:spcAft>
                          <a:spcPts val="0"/>
                        </a:spcAft>
                      </a:pPr>
                      <a:r>
                        <a:rPr lang="ru-RU" sz="1600" dirty="0">
                          <a:effectLst/>
                          <a:latin typeface="Times New Roman" pitchFamily="18" charset="0"/>
                          <a:cs typeface="Times New Roman" pitchFamily="18" charset="0"/>
                        </a:rPr>
                        <a:t>Руководитель подразделения (службы) по предупреждению коррупционных правонарушений</a:t>
                      </a:r>
                    </a:p>
                    <a:p>
                      <a:pPr algn="just">
                        <a:lnSpc>
                          <a:spcPct val="115000"/>
                        </a:lnSpc>
                        <a:spcAft>
                          <a:spcPts val="0"/>
                        </a:spcAft>
                      </a:pPr>
                      <a:r>
                        <a:rPr lang="ru-RU" sz="1600" dirty="0">
                          <a:effectLst/>
                          <a:latin typeface="Times New Roman" pitchFamily="18" charset="0"/>
                          <a:cs typeface="Times New Roman" pitchFamily="18" charset="0"/>
                        </a:rPr>
                        <a:t>Руководитель подразделения (службы) в сфере предупреждения коррупции</a:t>
                      </a:r>
                      <a:endParaRPr lang="ru-RU" sz="1600" dirty="0">
                        <a:effectLst/>
                        <a:latin typeface="Times New Roman" pitchFamily="18" charset="0"/>
                        <a:ea typeface="Times New Roman"/>
                        <a:cs typeface="Times New Roman" pitchFamily="18" charset="0"/>
                      </a:endParaRPr>
                    </a:p>
                  </a:txBody>
                  <a:tcPr marL="39370" marR="39370" marT="64770" marB="64770"/>
                </a:tc>
                <a:extLst>
                  <a:ext uri="{0D108BD9-81ED-4DB2-BD59-A6C34878D82A}">
                    <a16:rowId xmlns:a16="http://schemas.microsoft.com/office/drawing/2014/main" val="10000"/>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3482773985"/>
              </p:ext>
            </p:extLst>
          </p:nvPr>
        </p:nvGraphicFramePr>
        <p:xfrm>
          <a:off x="999195" y="1345357"/>
          <a:ext cx="8064906" cy="5278653"/>
        </p:xfrm>
        <a:graphic>
          <a:graphicData uri="http://schemas.openxmlformats.org/drawingml/2006/table">
            <a:tbl>
              <a:tblPr>
                <a:tableStyleId>{5C22544A-7EE6-4342-B048-85BDC9FD1C3A}</a:tableStyleId>
              </a:tblPr>
              <a:tblGrid>
                <a:gridCol w="2308585">
                  <a:extLst>
                    <a:ext uri="{9D8B030D-6E8A-4147-A177-3AD203B41FA5}">
                      <a16:colId xmlns:a16="http://schemas.microsoft.com/office/drawing/2014/main" val="20000"/>
                    </a:ext>
                  </a:extLst>
                </a:gridCol>
                <a:gridCol w="5756321">
                  <a:extLst>
                    <a:ext uri="{9D8B030D-6E8A-4147-A177-3AD203B41FA5}">
                      <a16:colId xmlns:a16="http://schemas.microsoft.com/office/drawing/2014/main" val="20001"/>
                    </a:ext>
                  </a:extLst>
                </a:gridCol>
              </a:tblGrid>
              <a:tr h="1467289">
                <a:tc>
                  <a:txBody>
                    <a:bodyPr/>
                    <a:lstStyle/>
                    <a:p>
                      <a:pPr>
                        <a:lnSpc>
                          <a:spcPct val="115000"/>
                        </a:lnSpc>
                        <a:spcAft>
                          <a:spcPts val="0"/>
                        </a:spcAft>
                      </a:pPr>
                      <a:r>
                        <a:rPr lang="ru-RU" sz="1600" dirty="0">
                          <a:effectLst/>
                          <a:latin typeface="Times New Roman" pitchFamily="18" charset="0"/>
                          <a:cs typeface="Times New Roman" pitchFamily="18" charset="0"/>
                        </a:rPr>
                        <a:t>Требования к образованию и обучению</a:t>
                      </a:r>
                      <a:endParaRPr lang="ru-RU" sz="1600" dirty="0">
                        <a:effectLst/>
                        <a:latin typeface="Times New Roman" pitchFamily="18" charset="0"/>
                        <a:ea typeface="Times New Roman"/>
                        <a:cs typeface="Times New Roman" pitchFamily="18" charset="0"/>
                      </a:endParaRPr>
                    </a:p>
                  </a:txBody>
                  <a:tcPr marL="39370" marR="39370" marT="64770" marB="64770"/>
                </a:tc>
                <a:tc>
                  <a:txBody>
                    <a:bodyPr/>
                    <a:lstStyle/>
                    <a:p>
                      <a:pPr>
                        <a:lnSpc>
                          <a:spcPct val="115000"/>
                        </a:lnSpc>
                        <a:spcAft>
                          <a:spcPts val="0"/>
                        </a:spcAft>
                      </a:pPr>
                      <a:r>
                        <a:rPr lang="ru-RU" sz="1600" dirty="0">
                          <a:effectLst/>
                          <a:latin typeface="Times New Roman" pitchFamily="18" charset="0"/>
                          <a:cs typeface="Times New Roman" pitchFamily="18" charset="0"/>
                        </a:rPr>
                        <a:t>Высшее образование - магистратура или </a:t>
                      </a:r>
                      <a:r>
                        <a:rPr lang="ru-RU" sz="1600" dirty="0" err="1">
                          <a:effectLst/>
                          <a:latin typeface="Times New Roman" pitchFamily="18" charset="0"/>
                          <a:cs typeface="Times New Roman" pitchFamily="18" charset="0"/>
                        </a:rPr>
                        <a:t>специалитет</a:t>
                      </a:r>
                      <a:endParaRPr lang="ru-RU" sz="1600" dirty="0">
                        <a:effectLst/>
                        <a:latin typeface="Times New Roman" pitchFamily="18" charset="0"/>
                        <a:cs typeface="Times New Roman" pitchFamily="18" charset="0"/>
                      </a:endParaRPr>
                    </a:p>
                    <a:p>
                      <a:pPr>
                        <a:lnSpc>
                          <a:spcPct val="115000"/>
                        </a:lnSpc>
                        <a:spcAft>
                          <a:spcPts val="0"/>
                        </a:spcAft>
                      </a:pPr>
                      <a:r>
                        <a:rPr lang="ru-RU" sz="1600" dirty="0">
                          <a:effectLst/>
                          <a:latin typeface="Times New Roman" pitchFamily="18" charset="0"/>
                          <a:cs typeface="Times New Roman" pitchFamily="18" charset="0"/>
                        </a:rPr>
                        <a:t>или</a:t>
                      </a:r>
                    </a:p>
                    <a:p>
                      <a:pPr>
                        <a:lnSpc>
                          <a:spcPct val="115000"/>
                        </a:lnSpc>
                        <a:spcAft>
                          <a:spcPts val="0"/>
                        </a:spcAft>
                      </a:pPr>
                      <a:r>
                        <a:rPr lang="ru-RU" sz="1600" dirty="0">
                          <a:effectLst/>
                          <a:latin typeface="Times New Roman" pitchFamily="18" charset="0"/>
                          <a:cs typeface="Times New Roman" pitchFamily="18" charset="0"/>
                        </a:rPr>
                        <a:t>Высшее образование (непрофильное) - </a:t>
                      </a:r>
                      <a:r>
                        <a:rPr lang="ru-RU" sz="1600" dirty="0" err="1">
                          <a:effectLst/>
                          <a:latin typeface="Times New Roman" pitchFamily="18" charset="0"/>
                          <a:cs typeface="Times New Roman" pitchFamily="18" charset="0"/>
                        </a:rPr>
                        <a:t>специалитет</a:t>
                      </a:r>
                      <a:r>
                        <a:rPr lang="ru-RU" sz="1600" dirty="0">
                          <a:effectLst/>
                          <a:latin typeface="Times New Roman" pitchFamily="18" charset="0"/>
                          <a:cs typeface="Times New Roman" pitchFamily="18" charset="0"/>
                        </a:rPr>
                        <a:t> или магистратура и дополнительное профессиональное образование в сфере противодействия коррупции</a:t>
                      </a:r>
                      <a:endParaRPr lang="ru-RU" sz="1600" dirty="0">
                        <a:effectLst/>
                        <a:latin typeface="Times New Roman" pitchFamily="18" charset="0"/>
                        <a:ea typeface="Times New Roman"/>
                        <a:cs typeface="Times New Roman" pitchFamily="18" charset="0"/>
                      </a:endParaRPr>
                    </a:p>
                  </a:txBody>
                  <a:tcPr marL="39370" marR="39370" marT="64770" marB="64770"/>
                </a:tc>
                <a:extLst>
                  <a:ext uri="{0D108BD9-81ED-4DB2-BD59-A6C34878D82A}">
                    <a16:rowId xmlns:a16="http://schemas.microsoft.com/office/drawing/2014/main" val="10000"/>
                  </a:ext>
                </a:extLst>
              </a:tr>
              <a:tr h="751230">
                <a:tc>
                  <a:txBody>
                    <a:bodyPr/>
                    <a:lstStyle/>
                    <a:p>
                      <a:pPr>
                        <a:lnSpc>
                          <a:spcPct val="115000"/>
                        </a:lnSpc>
                        <a:spcAft>
                          <a:spcPts val="0"/>
                        </a:spcAft>
                      </a:pPr>
                      <a:r>
                        <a:rPr lang="ru-RU" sz="1600">
                          <a:effectLst/>
                          <a:latin typeface="Times New Roman" pitchFamily="18" charset="0"/>
                          <a:cs typeface="Times New Roman" pitchFamily="18" charset="0"/>
                        </a:rPr>
                        <a:t>Требования к опыту практической работы</a:t>
                      </a:r>
                      <a:endParaRPr lang="ru-RU" sz="1600">
                        <a:effectLst/>
                        <a:latin typeface="Times New Roman" pitchFamily="18" charset="0"/>
                        <a:ea typeface="Times New Roman"/>
                        <a:cs typeface="Times New Roman" pitchFamily="18" charset="0"/>
                      </a:endParaRPr>
                    </a:p>
                  </a:txBody>
                  <a:tcPr marL="39370" marR="39370" marT="64770" marB="64770"/>
                </a:tc>
                <a:tc>
                  <a:txBody>
                    <a:bodyPr/>
                    <a:lstStyle/>
                    <a:p>
                      <a:pPr>
                        <a:lnSpc>
                          <a:spcPct val="115000"/>
                        </a:lnSpc>
                        <a:spcAft>
                          <a:spcPts val="0"/>
                        </a:spcAft>
                      </a:pPr>
                      <a:r>
                        <a:rPr lang="ru-RU" sz="1600" dirty="0">
                          <a:effectLst/>
                          <a:latin typeface="Times New Roman" pitchFamily="18" charset="0"/>
                          <a:cs typeface="Times New Roman" pitchFamily="18" charset="0"/>
                        </a:rPr>
                        <a:t>Не менее трех лет в сфере противодействия коррупции</a:t>
                      </a:r>
                      <a:endParaRPr lang="ru-RU" sz="1600" dirty="0">
                        <a:effectLst/>
                        <a:latin typeface="Times New Roman" pitchFamily="18" charset="0"/>
                        <a:ea typeface="Times New Roman"/>
                        <a:cs typeface="Times New Roman" pitchFamily="18" charset="0"/>
                      </a:endParaRPr>
                    </a:p>
                  </a:txBody>
                  <a:tcPr marL="39370" marR="39370" marT="64770" marB="64770"/>
                </a:tc>
                <a:extLst>
                  <a:ext uri="{0D108BD9-81ED-4DB2-BD59-A6C34878D82A}">
                    <a16:rowId xmlns:a16="http://schemas.microsoft.com/office/drawing/2014/main" val="10001"/>
                  </a:ext>
                </a:extLst>
              </a:tr>
              <a:tr h="649371">
                <a:tc>
                  <a:txBody>
                    <a:bodyPr/>
                    <a:lstStyle/>
                    <a:p>
                      <a:pPr>
                        <a:lnSpc>
                          <a:spcPct val="115000"/>
                        </a:lnSpc>
                        <a:spcAft>
                          <a:spcPts val="0"/>
                        </a:spcAft>
                      </a:pPr>
                      <a:r>
                        <a:rPr lang="ru-RU" sz="1600" dirty="0">
                          <a:effectLst/>
                          <a:latin typeface="Times New Roman" pitchFamily="18" charset="0"/>
                          <a:cs typeface="Times New Roman" pitchFamily="18" charset="0"/>
                        </a:rPr>
                        <a:t>Особые условия допуска к работе</a:t>
                      </a:r>
                      <a:endParaRPr lang="ru-RU" sz="1600" dirty="0">
                        <a:effectLst/>
                        <a:latin typeface="Times New Roman" pitchFamily="18" charset="0"/>
                        <a:ea typeface="Times New Roman"/>
                        <a:cs typeface="Times New Roman" pitchFamily="18" charset="0"/>
                      </a:endParaRPr>
                    </a:p>
                  </a:txBody>
                  <a:tcPr marL="39370" marR="39370" marT="64770" marB="64770"/>
                </a:tc>
                <a:tc>
                  <a:txBody>
                    <a:bodyPr/>
                    <a:lstStyle/>
                    <a:p>
                      <a:pPr>
                        <a:lnSpc>
                          <a:spcPct val="115000"/>
                        </a:lnSpc>
                        <a:spcAft>
                          <a:spcPts val="0"/>
                        </a:spcAft>
                      </a:pPr>
                      <a:r>
                        <a:rPr lang="ru-RU" sz="1600" dirty="0">
                          <a:effectLst/>
                          <a:latin typeface="Times New Roman" pitchFamily="18" charset="0"/>
                          <a:cs typeface="Times New Roman" pitchFamily="18" charset="0"/>
                        </a:rPr>
                        <a:t>-</a:t>
                      </a:r>
                      <a:endParaRPr lang="ru-RU" sz="1600" dirty="0">
                        <a:effectLst/>
                        <a:latin typeface="Times New Roman" pitchFamily="18" charset="0"/>
                        <a:ea typeface="Times New Roman"/>
                        <a:cs typeface="Times New Roman" pitchFamily="18" charset="0"/>
                      </a:endParaRPr>
                    </a:p>
                  </a:txBody>
                  <a:tcPr marL="39370" marR="39370" marT="64770" marB="64770"/>
                </a:tc>
                <a:extLst>
                  <a:ext uri="{0D108BD9-81ED-4DB2-BD59-A6C34878D82A}">
                    <a16:rowId xmlns:a16="http://schemas.microsoft.com/office/drawing/2014/main" val="10002"/>
                  </a:ext>
                </a:extLst>
              </a:tr>
              <a:tr h="2285207">
                <a:tc>
                  <a:txBody>
                    <a:bodyPr/>
                    <a:lstStyle/>
                    <a:p>
                      <a:pPr>
                        <a:lnSpc>
                          <a:spcPct val="115000"/>
                        </a:lnSpc>
                        <a:spcAft>
                          <a:spcPts val="0"/>
                        </a:spcAft>
                      </a:pPr>
                      <a:r>
                        <a:rPr lang="ru-RU" sz="1600">
                          <a:effectLst/>
                          <a:latin typeface="Times New Roman" pitchFamily="18" charset="0"/>
                          <a:cs typeface="Times New Roman" pitchFamily="18" charset="0"/>
                        </a:rPr>
                        <a:t>Другие характеристики</a:t>
                      </a:r>
                      <a:endParaRPr lang="ru-RU" sz="1600">
                        <a:effectLst/>
                        <a:latin typeface="Times New Roman" pitchFamily="18" charset="0"/>
                        <a:ea typeface="Times New Roman"/>
                        <a:cs typeface="Times New Roman" pitchFamily="18" charset="0"/>
                      </a:endParaRPr>
                    </a:p>
                  </a:txBody>
                  <a:tcPr marL="39370" marR="39370" marT="64770" marB="64770"/>
                </a:tc>
                <a:tc>
                  <a:txBody>
                    <a:bodyPr/>
                    <a:lstStyle/>
                    <a:p>
                      <a:pPr>
                        <a:lnSpc>
                          <a:spcPct val="115000"/>
                        </a:lnSpc>
                        <a:spcAft>
                          <a:spcPts val="0"/>
                        </a:spcAft>
                      </a:pPr>
                      <a:r>
                        <a:rPr lang="ru-RU" sz="1600" dirty="0">
                          <a:effectLst/>
                          <a:latin typeface="Times New Roman" pitchFamily="18" charset="0"/>
                          <a:cs typeface="Times New Roman" pitchFamily="18" charset="0"/>
                        </a:rPr>
                        <a:t>Рекомендуется не реже одного раза в три года дополнительное профессиональное образование - программы повышения квалификации в сфере управления персоналом, противодействия коррупции</a:t>
                      </a:r>
                    </a:p>
                    <a:p>
                      <a:pPr>
                        <a:lnSpc>
                          <a:spcPct val="115000"/>
                        </a:lnSpc>
                        <a:spcAft>
                          <a:spcPts val="0"/>
                        </a:spcAft>
                      </a:pPr>
                      <a:r>
                        <a:rPr lang="ru-RU" sz="1600" dirty="0">
                          <a:effectLst/>
                          <a:latin typeface="Times New Roman" pitchFamily="18" charset="0"/>
                          <a:cs typeface="Times New Roman" pitchFamily="18" charset="0"/>
                        </a:rPr>
                        <a:t>В организациях - субъектах малого и среднего предпринимательства должность руководителя структурного подразделения может не вводиться, его функции могут быть возложены на других работников по усмотрению работодателя</a:t>
                      </a:r>
                      <a:endParaRPr lang="ru-RU" sz="1600" dirty="0">
                        <a:effectLst/>
                        <a:latin typeface="Times New Roman" pitchFamily="18" charset="0"/>
                        <a:ea typeface="Times New Roman"/>
                        <a:cs typeface="Times New Roman" pitchFamily="18" charset="0"/>
                      </a:endParaRPr>
                    </a:p>
                  </a:txBody>
                  <a:tcPr marL="39370" marR="39370" marT="64770" marB="6477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66211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3024" y="209625"/>
            <a:ext cx="8229600" cy="706090"/>
          </a:xfrm>
        </p:spPr>
        <p:txBody>
          <a:bodyPr>
            <a:normAutofit/>
          </a:bodyPr>
          <a:lstStyle/>
          <a:p>
            <a:pPr algn="ctr"/>
            <a:r>
              <a:rPr lang="ru-RU" sz="2400" b="1" dirty="0">
                <a:solidFill>
                  <a:schemeClr val="tx2"/>
                </a:solidFill>
                <a:latin typeface="Times New Roman" panose="02020603050405020304" pitchFamily="18" charset="0"/>
                <a:ea typeface="+mn-ea"/>
                <a:cs typeface="Times New Roman" panose="02020603050405020304" pitchFamily="18" charset="0"/>
              </a:rPr>
              <a:t>Трудовые функции</a:t>
            </a:r>
          </a:p>
        </p:txBody>
      </p:sp>
      <p:sp>
        <p:nvSpPr>
          <p:cNvPr id="3" name="Объект 2"/>
          <p:cNvSpPr>
            <a:spLocks noGrp="1"/>
          </p:cNvSpPr>
          <p:nvPr>
            <p:ph idx="1"/>
          </p:nvPr>
        </p:nvSpPr>
        <p:spPr>
          <a:xfrm>
            <a:off x="723024" y="822722"/>
            <a:ext cx="8229600" cy="5472608"/>
          </a:xfrm>
        </p:spPr>
        <p:txBody>
          <a:bodyPr/>
          <a:lstStyle/>
          <a:p>
            <a:pPr marL="0" indent="0" algn="just">
              <a:buNone/>
            </a:pPr>
            <a:r>
              <a:rPr lang="ru-RU" sz="2400" dirty="0">
                <a:latin typeface="Times New Roman" pitchFamily="18" charset="0"/>
                <a:cs typeface="Times New Roman" pitchFamily="18" charset="0"/>
              </a:rPr>
              <a:t>	</a:t>
            </a:r>
          </a:p>
          <a:p>
            <a:pPr marL="0" indent="0" algn="just">
              <a:buNone/>
            </a:pPr>
            <a:r>
              <a:rPr lang="ru-RU" sz="2400" b="1" dirty="0">
                <a:solidFill>
                  <a:schemeClr val="tx2"/>
                </a:solidFill>
                <a:latin typeface="Times New Roman" panose="02020603050405020304" pitchFamily="18" charset="0"/>
                <a:cs typeface="Times New Roman" panose="02020603050405020304" pitchFamily="18" charset="0"/>
              </a:rPr>
              <a:t>	Согласно профессиональному стандарту в сфере противодействия коррупции</a:t>
            </a:r>
            <a:endParaRPr lang="ru-RU" sz="2400" dirty="0">
              <a:latin typeface="Times New Roman" pitchFamily="18" charset="0"/>
              <a:cs typeface="Times New Roman" pitchFamily="18" charset="0"/>
            </a:endParaRPr>
          </a:p>
          <a:p>
            <a:pPr marL="0" indent="0" algn="just">
              <a:buNone/>
            </a:pPr>
            <a:endParaRPr lang="ru-RU" sz="2400" dirty="0">
              <a:latin typeface="Times New Roman" pitchFamily="18" charset="0"/>
              <a:cs typeface="Times New Roman" pitchFamily="18" charset="0"/>
            </a:endParaRPr>
          </a:p>
          <a:p>
            <a:pPr marL="0" indent="0" algn="just">
              <a:buNone/>
            </a:pPr>
            <a:r>
              <a:rPr lang="ru-RU" sz="2400" dirty="0">
                <a:latin typeface="Times New Roman" pitchFamily="18" charset="0"/>
                <a:cs typeface="Times New Roman" pitchFamily="18" charset="0"/>
              </a:rPr>
              <a:t>	1. Планирование и организация деятельности структурного подразделения в сфере предупреждения коррупции;</a:t>
            </a:r>
          </a:p>
          <a:p>
            <a:pPr marL="0" indent="0" algn="just">
              <a:buNone/>
            </a:pPr>
            <a:r>
              <a:rPr lang="ru-RU" sz="2400" dirty="0">
                <a:latin typeface="Times New Roman" pitchFamily="18" charset="0"/>
                <a:cs typeface="Times New Roman" pitchFamily="18" charset="0"/>
              </a:rPr>
              <a:t>	</a:t>
            </a:r>
          </a:p>
          <a:p>
            <a:pPr marL="0" indent="0" algn="just">
              <a:buNone/>
            </a:pPr>
            <a:endParaRPr lang="ru-RU" sz="2400" dirty="0">
              <a:latin typeface="Times New Roman" pitchFamily="18" charset="0"/>
              <a:cs typeface="Times New Roman" pitchFamily="18" charset="0"/>
            </a:endParaRPr>
          </a:p>
          <a:p>
            <a:pPr marL="0" indent="0" algn="just">
              <a:buNone/>
            </a:pPr>
            <a:r>
              <a:rPr lang="ru-RU" sz="2400" dirty="0">
                <a:latin typeface="Times New Roman" pitchFamily="18" charset="0"/>
                <a:cs typeface="Times New Roman" pitchFamily="18" charset="0"/>
              </a:rPr>
              <a:t>	2. Обеспечение реализации мер по предупреждению коррупции.</a:t>
            </a:r>
          </a:p>
          <a:p>
            <a:pPr marL="0" indent="0" algn="just">
              <a:buNone/>
            </a:pPr>
            <a:r>
              <a:rPr lang="ru-RU" sz="2400" dirty="0">
                <a:latin typeface="Times New Roman" pitchFamily="18" charset="0"/>
                <a:cs typeface="Times New Roman" pitchFamily="18" charset="0"/>
              </a:rPr>
              <a:t>	</a:t>
            </a:r>
          </a:p>
          <a:p>
            <a:pPr marL="0" indent="0" algn="just">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537522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BFD421-5904-DEA3-F948-6CB7B811055D}"/>
              </a:ext>
            </a:extLst>
          </p:cNvPr>
          <p:cNvSpPr txBox="1"/>
          <p:nvPr/>
        </p:nvSpPr>
        <p:spPr>
          <a:xfrm>
            <a:off x="514905" y="148245"/>
            <a:ext cx="8593584" cy="492443"/>
          </a:xfrm>
          <a:prstGeom prst="rect">
            <a:avLst/>
          </a:prstGeom>
          <a:noFill/>
        </p:spPr>
        <p:txBody>
          <a:bodyPr wrap="square">
            <a:spAutoFit/>
          </a:bodyPr>
          <a:lstStyle/>
          <a:p>
            <a:pPr algn="ct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Внутренний контроль и аудит</a:t>
            </a:r>
          </a:p>
        </p:txBody>
      </p:sp>
      <p:sp>
        <p:nvSpPr>
          <p:cNvPr id="5" name="TextBox 4">
            <a:extLst>
              <a:ext uri="{FF2B5EF4-FFF2-40B4-BE49-F238E27FC236}">
                <a16:creationId xmlns:a16="http://schemas.microsoft.com/office/drawing/2014/main" id="{C943957C-E2E8-4E08-9DE9-36A9380AB528}"/>
              </a:ext>
            </a:extLst>
          </p:cNvPr>
          <p:cNvSpPr txBox="1"/>
          <p:nvPr/>
        </p:nvSpPr>
        <p:spPr>
          <a:xfrm>
            <a:off x="514905" y="677694"/>
            <a:ext cx="8837720" cy="5355312"/>
          </a:xfrm>
          <a:prstGeom prst="rect">
            <a:avLst/>
          </a:prstGeom>
          <a:noFill/>
        </p:spPr>
        <p:txBody>
          <a:bodyPr wrap="square">
            <a:spAutoFit/>
          </a:bodyPr>
          <a:lstStyle/>
          <a:p>
            <a:pPr algn="just"/>
            <a:r>
              <a:rPr lang="ru-RU" dirty="0"/>
              <a:t>	</a:t>
            </a:r>
            <a:r>
              <a:rPr lang="ru-RU" sz="1900" dirty="0"/>
              <a:t>Система внутреннего контроля и аудита организации может способствовать профилактике и выявлению коррупционных правонарушений в деятельности организации. При этом наибольший интерес представляет реализация таких задач системы внутреннего контроля и аудита, как обеспечение надежности и достоверности финансовой (бухгалтерской) отчетности организации и</a:t>
            </a:r>
          </a:p>
          <a:p>
            <a:pPr algn="just"/>
            <a:r>
              <a:rPr lang="ru-RU" sz="1900" dirty="0"/>
              <a:t>обеспечение соответствия деятельности организации требованиям нормативных правовых актов и локальных нормативных актов организации.</a:t>
            </a:r>
          </a:p>
          <a:p>
            <a:pPr algn="just"/>
            <a:r>
              <a:rPr lang="ru-RU" sz="1900" dirty="0"/>
              <a:t>	Для этого система внутреннего контроля и аудита должна учитывать требования антикоррупционной политики, реализуемой организацией, в том числе: </a:t>
            </a:r>
          </a:p>
          <a:p>
            <a:pPr algn="just"/>
            <a:r>
              <a:rPr lang="ru-RU" sz="1900" dirty="0"/>
              <a:t>	- проверка соблюдения различных организационных процедур и правил деятельности, которые значимы с точки зрения работы по профилактике и предупреждению коррупции;</a:t>
            </a:r>
          </a:p>
          <a:p>
            <a:pPr algn="just"/>
            <a:r>
              <a:rPr lang="ru-RU" sz="1900" dirty="0"/>
              <a:t>	- контроль документирования операций хозяйственной деятельности организации;</a:t>
            </a:r>
          </a:p>
          <a:p>
            <a:pPr algn="just"/>
            <a:r>
              <a:rPr lang="ru-RU" sz="1900" dirty="0"/>
              <a:t>	- проверка экономической обоснованности осуществляемых операций в сферах коррупционного риска.</a:t>
            </a:r>
          </a:p>
        </p:txBody>
      </p:sp>
    </p:spTree>
    <p:extLst>
      <p:ext uri="{BB962C8B-B14F-4D97-AF65-F5344CB8AC3E}">
        <p14:creationId xmlns:p14="http://schemas.microsoft.com/office/powerpoint/2010/main" val="2202251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5C2E44-2C57-9051-B406-2053590D0AA5}"/>
              </a:ext>
            </a:extLst>
          </p:cNvPr>
          <p:cNvSpPr txBox="1"/>
          <p:nvPr/>
        </p:nvSpPr>
        <p:spPr>
          <a:xfrm>
            <a:off x="337351" y="110944"/>
            <a:ext cx="8815527" cy="1292662"/>
          </a:xfrm>
          <a:prstGeom prst="rect">
            <a:avLst/>
          </a:prstGeom>
          <a:noFill/>
        </p:spPr>
        <p:txBody>
          <a:bodyPr wrap="square">
            <a:spAutoFit/>
          </a:bodyPr>
          <a:lstStyle/>
          <a:p>
            <a:pPr algn="ctr"/>
            <a:r>
              <a:rPr lang="ru-RU" sz="2600" b="1" dirty="0">
                <a:solidFill>
                  <a:schemeClr val="bg2">
                    <a:lumMod val="50000"/>
                  </a:schemeClr>
                </a:solidFill>
                <a:latin typeface="Times New Roman" panose="02020603050405020304" pitchFamily="18" charset="0"/>
                <a:ea typeface="+mj-ea"/>
                <a:cs typeface="Times New Roman" panose="02020603050405020304" pitchFamily="18" charset="0"/>
              </a:rPr>
              <a:t>Принятие мер по предупреждению коррупции при взаимодействии с организациями контрагентами и в зависимых организациях</a:t>
            </a:r>
          </a:p>
        </p:txBody>
      </p:sp>
      <p:sp>
        <p:nvSpPr>
          <p:cNvPr id="5" name="TextBox 4">
            <a:extLst>
              <a:ext uri="{FF2B5EF4-FFF2-40B4-BE49-F238E27FC236}">
                <a16:creationId xmlns:a16="http://schemas.microsoft.com/office/drawing/2014/main" id="{721B3334-F221-8263-BF1D-531D3B936FFE}"/>
              </a:ext>
            </a:extLst>
          </p:cNvPr>
          <p:cNvSpPr txBox="1"/>
          <p:nvPr/>
        </p:nvSpPr>
        <p:spPr>
          <a:xfrm>
            <a:off x="435005" y="1403606"/>
            <a:ext cx="8970885" cy="4801314"/>
          </a:xfrm>
          <a:prstGeom prst="rect">
            <a:avLst/>
          </a:prstGeom>
          <a:noFill/>
        </p:spPr>
        <p:txBody>
          <a:bodyPr wrap="square">
            <a:spAutoFit/>
          </a:bodyPr>
          <a:lstStyle/>
          <a:p>
            <a:pPr algn="just"/>
            <a:r>
              <a:rPr lang="ru-RU" dirty="0"/>
              <a:t>	В антикоррупционной работе, осуществляемой при взаимодействии с организациями контрагентами, можно условно выделить два направления.</a:t>
            </a:r>
          </a:p>
          <a:p>
            <a:pPr algn="just"/>
            <a:r>
              <a:rPr lang="ru-RU" dirty="0"/>
              <a:t>	Первое из них заключается в установлении и сохранении деловых отношений с теми организациями, которые ведут деловые отношения в добросовестной и честной манере, заботятся о собственной репутации, демонстрируют поддержку высоким этическим стандартам при ведении бизнеса, реализуют собственные меры по противодействию коррупции, участвуют в коллективных антикоррупционных инициативах. </a:t>
            </a:r>
          </a:p>
          <a:p>
            <a:pPr algn="just"/>
            <a:r>
              <a:rPr lang="ru-RU" dirty="0"/>
              <a:t>	В самой простой форме организация может представлять проводить сбор и анализ находящихся в открытом доступе сведений о потенциальных организациях-контрагентах: их репутации в деловых кругах, длительности деятельности на рынке, участия в коррупционных скандалах и т.п. </a:t>
            </a:r>
          </a:p>
          <a:p>
            <a:pPr algn="just"/>
            <a:r>
              <a:rPr lang="ru-RU" dirty="0"/>
              <a:t>	Другое направление антикоррупционной работы при взаимодействии с организациями контрагентами заключается в распространении среди организаций-контрагентов и подконтрольных организаций программ, политик, стандартов поведения, процедур и правил, направленных на профилактику и противодействие коррупции, которые применяются в организации. </a:t>
            </a:r>
          </a:p>
        </p:txBody>
      </p:sp>
    </p:spTree>
    <p:extLst>
      <p:ext uri="{BB962C8B-B14F-4D97-AF65-F5344CB8AC3E}">
        <p14:creationId xmlns:p14="http://schemas.microsoft.com/office/powerpoint/2010/main" val="3981921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242B94-B213-6775-CB77-7AB7C7AF3EA3}"/>
              </a:ext>
            </a:extLst>
          </p:cNvPr>
          <p:cNvSpPr txBox="1"/>
          <p:nvPr/>
        </p:nvSpPr>
        <p:spPr>
          <a:xfrm>
            <a:off x="630315" y="252987"/>
            <a:ext cx="8495930" cy="830997"/>
          </a:xfrm>
          <a:prstGeom prst="rect">
            <a:avLst/>
          </a:prstGeom>
          <a:noFill/>
        </p:spPr>
        <p:txBody>
          <a:bodyPr wrap="square">
            <a:spAutoFit/>
          </a:bodyPr>
          <a:lstStyle/>
          <a:p>
            <a:r>
              <a:rPr lang="ru-RU" sz="2400" b="1" dirty="0">
                <a:solidFill>
                  <a:schemeClr val="bg2">
                    <a:lumMod val="50000"/>
                  </a:schemeClr>
                </a:solidFill>
                <a:latin typeface="Times New Roman" panose="02020603050405020304" pitchFamily="18" charset="0"/>
                <a:ea typeface="+mj-ea"/>
                <a:cs typeface="Times New Roman" panose="02020603050405020304" pitchFamily="18" charset="0"/>
              </a:rPr>
              <a:t>Взаимодействие с государственными органами, осуществляющими контрольно-надзорные функции</a:t>
            </a:r>
          </a:p>
        </p:txBody>
      </p:sp>
      <p:sp>
        <p:nvSpPr>
          <p:cNvPr id="5" name="TextBox 4">
            <a:extLst>
              <a:ext uri="{FF2B5EF4-FFF2-40B4-BE49-F238E27FC236}">
                <a16:creationId xmlns:a16="http://schemas.microsoft.com/office/drawing/2014/main" id="{B50515D8-00F7-A936-AD6E-17034F83D848}"/>
              </a:ext>
            </a:extLst>
          </p:cNvPr>
          <p:cNvSpPr txBox="1"/>
          <p:nvPr/>
        </p:nvSpPr>
        <p:spPr>
          <a:xfrm>
            <a:off x="339572" y="1355532"/>
            <a:ext cx="9077416" cy="4985980"/>
          </a:xfrm>
          <a:prstGeom prst="rect">
            <a:avLst/>
          </a:prstGeom>
          <a:noFill/>
        </p:spPr>
        <p:txBody>
          <a:bodyPr wrap="square">
            <a:spAutoFit/>
          </a:bodyPr>
          <a:lstStyle/>
          <a:p>
            <a:pPr marL="285750" indent="-285750" algn="just">
              <a:buFont typeface="Wingdings" panose="05000000000000000000" pitchFamily="2" charset="2"/>
              <a:buChar char="ü"/>
            </a:pPr>
            <a:r>
              <a:rPr lang="ru-RU" dirty="0"/>
              <a:t>	</a:t>
            </a:r>
            <a:r>
              <a:rPr lang="ru-RU" sz="2000" dirty="0"/>
              <a:t>Сотрудникам проверяемых организаций следует воздерживаться от любого незаконного и неэтичного поведения при взаимодействии с государственными служащими, реализующими контрольно-надзорные мероприятия. </a:t>
            </a:r>
          </a:p>
          <a:p>
            <a:pPr marL="342900" indent="-342900" algn="just">
              <a:buFont typeface="Wingdings" panose="05000000000000000000" pitchFamily="2" charset="2"/>
              <a:buChar char="ü"/>
            </a:pPr>
            <a:r>
              <a:rPr lang="ru-RU" sz="2000" dirty="0"/>
              <a:t>	При этом необходимо учитывать, что на государственных служащих распространяется ряд специальных антикоррупционных обязанностей, запретов и ограничений. </a:t>
            </a:r>
          </a:p>
          <a:p>
            <a:pPr marL="342900" indent="-342900" algn="just">
              <a:buFont typeface="Wingdings" panose="05000000000000000000" pitchFamily="2" charset="2"/>
              <a:buChar char="ü"/>
            </a:pPr>
            <a:r>
              <a:rPr lang="ru-RU" sz="2000" dirty="0"/>
              <a:t>	Отдельные практики взаимодействия, приемлемые для делового сообщества, могут быть прямо запрещены государственным служащим.</a:t>
            </a:r>
          </a:p>
          <a:p>
            <a:pPr marL="342900" indent="-342900" algn="just">
              <a:buFont typeface="Wingdings" panose="05000000000000000000" pitchFamily="2" charset="2"/>
              <a:buChar char="ü"/>
            </a:pPr>
            <a:r>
              <a:rPr lang="ru-RU" sz="2000" dirty="0"/>
              <a:t>	Сотрудникам организации рекомендуется воздерживаться от любых предложений, принятие которых может поставить государственного служащего в ситуацию конфликта интересов (например, дарение дорогих подарков или предложения о приеме на работу родственников служащего).</a:t>
            </a:r>
          </a:p>
          <a:p>
            <a:pPr algn="just"/>
            <a:endParaRPr lang="ru-RU" dirty="0"/>
          </a:p>
        </p:txBody>
      </p:sp>
    </p:spTree>
    <p:extLst>
      <p:ext uri="{BB962C8B-B14F-4D97-AF65-F5344CB8AC3E}">
        <p14:creationId xmlns:p14="http://schemas.microsoft.com/office/powerpoint/2010/main" val="947688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3FBB69-38A9-79DD-F786-42082408B13A}"/>
              </a:ext>
            </a:extLst>
          </p:cNvPr>
          <p:cNvSpPr txBox="1"/>
          <p:nvPr/>
        </p:nvSpPr>
        <p:spPr>
          <a:xfrm>
            <a:off x="355107" y="205056"/>
            <a:ext cx="8948691" cy="830997"/>
          </a:xfrm>
          <a:prstGeom prst="rect">
            <a:avLst/>
          </a:prstGeom>
          <a:noFill/>
        </p:spPr>
        <p:txBody>
          <a:bodyPr wrap="square">
            <a:spAutoFit/>
          </a:bodyPr>
          <a:lstStyle/>
          <a:p>
            <a:r>
              <a:rPr lang="ru-RU" sz="2400" b="1" dirty="0">
                <a:solidFill>
                  <a:schemeClr val="bg2">
                    <a:lumMod val="50000"/>
                  </a:schemeClr>
                </a:solidFill>
                <a:latin typeface="Times New Roman" panose="02020603050405020304" pitchFamily="18" charset="0"/>
                <a:ea typeface="+mj-ea"/>
                <a:cs typeface="Times New Roman" panose="02020603050405020304" pitchFamily="18" charset="0"/>
              </a:rPr>
              <a:t>Сотрудничество с правоохранительными органами в сфере противодействия коррупции</a:t>
            </a:r>
          </a:p>
        </p:txBody>
      </p:sp>
      <p:sp>
        <p:nvSpPr>
          <p:cNvPr id="5" name="TextBox 4">
            <a:extLst>
              <a:ext uri="{FF2B5EF4-FFF2-40B4-BE49-F238E27FC236}">
                <a16:creationId xmlns:a16="http://schemas.microsoft.com/office/drawing/2014/main" id="{DEF96502-93D6-471E-607A-205062F0E6D9}"/>
              </a:ext>
            </a:extLst>
          </p:cNvPr>
          <p:cNvSpPr txBox="1"/>
          <p:nvPr/>
        </p:nvSpPr>
        <p:spPr>
          <a:xfrm>
            <a:off x="355107" y="1204682"/>
            <a:ext cx="8447103" cy="400110"/>
          </a:xfrm>
          <a:prstGeom prst="rect">
            <a:avLst/>
          </a:prstGeom>
          <a:noFill/>
        </p:spPr>
        <p:txBody>
          <a:bodyPr wrap="square">
            <a:spAutoFit/>
          </a:bodyPr>
          <a:lstStyle/>
          <a:p>
            <a:r>
              <a:rPr lang="ru-RU" sz="2000" b="1" dirty="0">
                <a:solidFill>
                  <a:schemeClr val="bg2">
                    <a:lumMod val="50000"/>
                  </a:schemeClr>
                </a:solidFill>
                <a:latin typeface="Times New Roman" panose="02020603050405020304" pitchFamily="18" charset="0"/>
                <a:ea typeface="+mj-ea"/>
                <a:cs typeface="Times New Roman" panose="02020603050405020304" pitchFamily="18" charset="0"/>
              </a:rPr>
              <a:t>Данное сотрудничество может осуществляться в различных формах:</a:t>
            </a:r>
            <a:endParaRPr lang="ru-RU" sz="2000" dirty="0"/>
          </a:p>
        </p:txBody>
      </p:sp>
      <p:sp>
        <p:nvSpPr>
          <p:cNvPr id="7" name="TextBox 6">
            <a:extLst>
              <a:ext uri="{FF2B5EF4-FFF2-40B4-BE49-F238E27FC236}">
                <a16:creationId xmlns:a16="http://schemas.microsoft.com/office/drawing/2014/main" id="{782B023D-D4E6-F30C-4957-A0B22599CA3E}"/>
              </a:ext>
            </a:extLst>
          </p:cNvPr>
          <p:cNvSpPr txBox="1"/>
          <p:nvPr/>
        </p:nvSpPr>
        <p:spPr>
          <a:xfrm>
            <a:off x="355107" y="1773421"/>
            <a:ext cx="8948691" cy="923330"/>
          </a:xfrm>
          <a:prstGeom prst="rect">
            <a:avLst/>
          </a:prstGeom>
          <a:noFill/>
        </p:spPr>
        <p:txBody>
          <a:bodyPr wrap="square">
            <a:spAutoFit/>
          </a:bodyPr>
          <a:lstStyle/>
          <a:p>
            <a:pPr algn="just"/>
            <a:r>
              <a:rPr lang="ru-RU" dirty="0"/>
              <a:t>- оказания содействия уполномоченным представителям правоохранительных органов при проведении ими инспекционных проверок деятельности организации по вопросам предупреждения и противодействия коррупции;</a:t>
            </a:r>
          </a:p>
        </p:txBody>
      </p:sp>
      <p:sp>
        <p:nvSpPr>
          <p:cNvPr id="9" name="TextBox 8">
            <a:extLst>
              <a:ext uri="{FF2B5EF4-FFF2-40B4-BE49-F238E27FC236}">
                <a16:creationId xmlns:a16="http://schemas.microsoft.com/office/drawing/2014/main" id="{749BD92B-5623-EB33-CB29-DFD36288A4CD}"/>
              </a:ext>
            </a:extLst>
          </p:cNvPr>
          <p:cNvSpPr txBox="1"/>
          <p:nvPr/>
        </p:nvSpPr>
        <p:spPr>
          <a:xfrm>
            <a:off x="355107" y="2877235"/>
            <a:ext cx="8948691" cy="1200329"/>
          </a:xfrm>
          <a:prstGeom prst="rect">
            <a:avLst/>
          </a:prstGeom>
          <a:noFill/>
        </p:spPr>
        <p:txBody>
          <a:bodyPr wrap="square">
            <a:spAutoFit/>
          </a:bodyPr>
          <a:lstStyle/>
          <a:p>
            <a:pPr algn="just"/>
            <a:r>
              <a:rPr lang="ru-RU" dirty="0"/>
              <a:t>- оказания содействия уполномоченным представителям правоохранительных органов при проведении мероприятий по пресечению или расследованию коррупционных преступлений, включая оперативно-розыскные мероприятия.</a:t>
            </a:r>
          </a:p>
          <a:p>
            <a:endParaRPr lang="ru-RU" dirty="0"/>
          </a:p>
        </p:txBody>
      </p:sp>
      <p:sp>
        <p:nvSpPr>
          <p:cNvPr id="11" name="TextBox 10">
            <a:extLst>
              <a:ext uri="{FF2B5EF4-FFF2-40B4-BE49-F238E27FC236}">
                <a16:creationId xmlns:a16="http://schemas.microsoft.com/office/drawing/2014/main" id="{06FA1F46-55FD-CC15-24E6-78D7A1EFF425}"/>
              </a:ext>
            </a:extLst>
          </p:cNvPr>
          <p:cNvSpPr txBox="1"/>
          <p:nvPr/>
        </p:nvSpPr>
        <p:spPr>
          <a:xfrm>
            <a:off x="299621" y="3965527"/>
            <a:ext cx="9075198" cy="1477328"/>
          </a:xfrm>
          <a:prstGeom prst="rect">
            <a:avLst/>
          </a:prstGeom>
          <a:noFill/>
        </p:spPr>
        <p:txBody>
          <a:bodyPr wrap="square">
            <a:spAutoFit/>
          </a:bodyPr>
          <a:lstStyle/>
          <a:p>
            <a:pPr algn="just"/>
            <a:r>
              <a:rPr lang="ru-RU" dirty="0"/>
              <a:t>	Руководству организации и ее сотрудникам следует оказывать поддержку в выявлении и расследовании правоохранительными органами фактов коррупции, предпринимать необходимые меры по сохранению и передаче в правоохранительные органы документов и информации, содержащей данные о коррупционных правонарушениях. </a:t>
            </a:r>
          </a:p>
        </p:txBody>
      </p:sp>
    </p:spTree>
    <p:extLst>
      <p:ext uri="{BB962C8B-B14F-4D97-AF65-F5344CB8AC3E}">
        <p14:creationId xmlns:p14="http://schemas.microsoft.com/office/powerpoint/2010/main" val="249832906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idx="4294967295"/>
          </p:nvPr>
        </p:nvSpPr>
        <p:spPr>
          <a:xfrm>
            <a:off x="228600" y="0"/>
            <a:ext cx="9528048" cy="777875"/>
          </a:xfrm>
        </p:spPr>
        <p:txBody>
          <a:bodyPr>
            <a:noAutofit/>
          </a:bodyPr>
          <a:lstStyle/>
          <a:p>
            <a:br>
              <a:rPr lang="ru-RU" sz="2400" b="1" dirty="0"/>
            </a:br>
            <a:r>
              <a:rPr lang="ru-RU" sz="2400" b="1" dirty="0">
                <a:solidFill>
                  <a:schemeClr val="tx2"/>
                </a:solidFill>
                <a:latin typeface="Times New Roman" pitchFamily="18" charset="0"/>
              </a:rPr>
              <a:t>Указ Президента РФ от 2 июля 2021 г. № 400 «О Стратегии национальной безопасности Российской Федерации»</a:t>
            </a:r>
            <a:br>
              <a:rPr lang="ru-RU" sz="2400" b="1" dirty="0">
                <a:solidFill>
                  <a:schemeClr val="tx2"/>
                </a:solidFill>
                <a:latin typeface="Times New Roman" pitchFamily="18" charset="0"/>
              </a:rPr>
            </a:br>
            <a:endParaRPr lang="ru-RU" altLang="ru-RU" sz="2400" b="1" dirty="0">
              <a:solidFill>
                <a:schemeClr val="tx2"/>
              </a:solidFill>
              <a:latin typeface="Times New Roman" pitchFamily="18" charset="0"/>
            </a:endParaRPr>
          </a:p>
        </p:txBody>
      </p:sp>
      <p:sp>
        <p:nvSpPr>
          <p:cNvPr id="8195" name="Объект 2"/>
          <p:cNvSpPr>
            <a:spLocks noGrp="1"/>
          </p:cNvSpPr>
          <p:nvPr>
            <p:ph sz="quarter" idx="4294967295"/>
          </p:nvPr>
        </p:nvSpPr>
        <p:spPr>
          <a:xfrm>
            <a:off x="498412" y="1168083"/>
            <a:ext cx="9322244" cy="5805487"/>
          </a:xfrm>
        </p:spPr>
        <p:txBody>
          <a:bodyPr>
            <a:normAutofit fontScale="92500"/>
          </a:bodyPr>
          <a:lstStyle/>
          <a:p>
            <a:pPr marL="0" indent="0">
              <a:buNone/>
            </a:pPr>
            <a:r>
              <a:rPr lang="ru-RU" altLang="ru-RU" dirty="0"/>
              <a:t>	</a:t>
            </a:r>
            <a:r>
              <a:rPr lang="ru-RU" altLang="ru-RU" sz="2400" dirty="0">
                <a:latin typeface="Times New Roman" panose="02020603050405020304" pitchFamily="18" charset="0"/>
                <a:cs typeface="Times New Roman" panose="02020603050405020304" pitchFamily="18" charset="0"/>
              </a:rPr>
              <a:t>Раздел </a:t>
            </a:r>
            <a:r>
              <a:rPr lang="en-US" altLang="ru-RU" sz="2400" dirty="0">
                <a:latin typeface="Times New Roman" panose="02020603050405020304" pitchFamily="18" charset="0"/>
                <a:cs typeface="Times New Roman" panose="02020603050405020304" pitchFamily="18" charset="0"/>
              </a:rPr>
              <a:t>III</a:t>
            </a:r>
            <a:r>
              <a:rPr lang="ru-RU" sz="2400" b="1" dirty="0">
                <a:latin typeface="Times New Roman" panose="02020603050405020304" pitchFamily="18" charset="0"/>
                <a:cs typeface="Times New Roman" panose="02020603050405020304" pitchFamily="18" charset="0"/>
              </a:rPr>
              <a:t> Национальные интересы Российской Федерации и стратегические национальные приоритеты</a:t>
            </a:r>
          </a:p>
          <a:p>
            <a:pPr marL="0" indent="0">
              <a:buNone/>
            </a:pPr>
            <a:r>
              <a:rPr lang="en-US" altLang="ru-RU"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3) </a:t>
            </a:r>
            <a:r>
              <a:rPr lang="ru-RU" sz="2400" b="1" dirty="0">
                <a:solidFill>
                  <a:schemeClr val="tx2"/>
                </a:solidFill>
                <a:latin typeface="Times New Roman" panose="02020603050405020304" pitchFamily="18" charset="0"/>
                <a:cs typeface="Times New Roman" panose="02020603050405020304" pitchFamily="18" charset="0"/>
              </a:rPr>
              <a:t>искоренение коррупции</a:t>
            </a:r>
            <a:endParaRPr lang="en-US" sz="2400" b="1" dirty="0">
              <a:solidFill>
                <a:schemeClr val="tx2"/>
              </a:solidFill>
              <a:latin typeface="Times New Roman" panose="02020603050405020304" pitchFamily="18" charset="0"/>
              <a:cs typeface="Times New Roman" panose="02020603050405020304" pitchFamily="18" charset="0"/>
            </a:endParaRPr>
          </a:p>
          <a:p>
            <a:pPr marL="0" indent="0" algn="just">
              <a:buNone/>
            </a:pPr>
            <a:r>
              <a:rPr lang="en-US" altLang="ru-RU"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Пункт 45. На фоне сохраняющихся в Российской Федерации социально-экономических проблем растет потребность общества в повышении эффективности государственного управления, обеспечении социальной справедливости, усилении борьбы с коррупцией и нецелевым использованием бюджетных средств и государственного имущества, в проведении не подверженной влиянию групповых и родственных интересов кадровой политики в органах публичной власти и организациях с государственным участием</a:t>
            </a:r>
            <a:endParaRPr lang="ru-RU" sz="2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ru-RU" sz="2400" dirty="0">
                <a:solidFill>
                  <a:srgbClr val="FF0000"/>
                </a:solidFill>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Пп.13 пункта 47. Достижение целей обеспечения государственной и общественной безопасности осуществляется, в том числе путем реализации государственной политики,  направленной  на  предупреждение и пресечение </a:t>
            </a:r>
            <a:r>
              <a:rPr lang="ru-RU" sz="2400" dirty="0">
                <a:solidFill>
                  <a:srgbClr val="FF0000"/>
                </a:solidFill>
                <a:latin typeface="Times New Roman" panose="02020603050405020304" pitchFamily="18" charset="0"/>
                <a:cs typeface="Times New Roman" panose="02020603050405020304" pitchFamily="18" charset="0"/>
              </a:rPr>
              <a:t>преступлений коррупционной направленности.</a:t>
            </a:r>
          </a:p>
          <a:p>
            <a:pPr marL="0" indent="0" algn="just">
              <a:buNone/>
            </a:pP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9772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2F48E230-09BC-4C25-A953-AEE11A151E25}" type="slidenum">
              <a:rPr lang="ru-RU" smtClean="0"/>
              <a:t>40</a:t>
            </a:fld>
            <a:endParaRPr lang="ru-RU"/>
          </a:p>
        </p:txBody>
      </p:sp>
      <p:sp>
        <p:nvSpPr>
          <p:cNvPr id="5" name="Заголовок 1">
            <a:extLst>
              <a:ext uri="{FF2B5EF4-FFF2-40B4-BE49-F238E27FC236}">
                <a16:creationId xmlns:a16="http://schemas.microsoft.com/office/drawing/2014/main" id="{361E5256-EE50-0262-CE11-F8ADAF91A2EC}"/>
              </a:ext>
            </a:extLst>
          </p:cNvPr>
          <p:cNvSpPr txBox="1">
            <a:spLocks/>
          </p:cNvSpPr>
          <p:nvPr/>
        </p:nvSpPr>
        <p:spPr>
          <a:xfrm>
            <a:off x="487417" y="291715"/>
            <a:ext cx="8444915" cy="495027"/>
          </a:xfrm>
          <a:prstGeom prst="rect">
            <a:avLst/>
          </a:prstGeom>
        </p:spPr>
        <p:txBody>
          <a:bodyPr vert="horz" lIns="0" tIns="0" rIns="0" bIns="0" rtlCol="0" anchor="t">
            <a:noAutofit/>
          </a:bodyPr>
          <a:lstStyle>
            <a:lvl1pPr algn="l" defTabSz="914400" rtl="0" eaLnBrk="1" latinLnBrk="0" hangingPunct="1">
              <a:lnSpc>
                <a:spcPct val="90000"/>
              </a:lnSpc>
              <a:spcBef>
                <a:spcPct val="0"/>
              </a:spcBef>
              <a:buNone/>
              <a:defRPr sz="2800" kern="1200">
                <a:solidFill>
                  <a:schemeClr val="accent4"/>
                </a:solidFill>
                <a:latin typeface="+mj-lt"/>
                <a:ea typeface="+mj-ea"/>
                <a:cs typeface="+mj-cs"/>
              </a:defRPr>
            </a:lvl1pPr>
          </a:lstStyle>
          <a:p>
            <a:pPr algn="ctr"/>
            <a:r>
              <a:rPr lang="ru-RU" sz="2400" b="1" dirty="0">
                <a:solidFill>
                  <a:schemeClr val="bg2">
                    <a:lumMod val="50000"/>
                  </a:schemeClr>
                </a:solidFill>
                <a:latin typeface="Times New Roman" panose="02020603050405020304" pitchFamily="18" charset="0"/>
                <a:cs typeface="Times New Roman" panose="02020603050405020304" pitchFamily="18" charset="0"/>
              </a:rPr>
              <a:t>Возможность освобождения Организации от ответственности</a:t>
            </a:r>
          </a:p>
        </p:txBody>
      </p:sp>
      <p:pic>
        <p:nvPicPr>
          <p:cNvPr id="7" name="Рисунок 6"/>
          <p:cNvPicPr>
            <a:picLocks noChangeAspect="1"/>
          </p:cNvPicPr>
          <p:nvPr/>
        </p:nvPicPr>
        <p:blipFill>
          <a:blip r:embed="rId2"/>
          <a:stretch>
            <a:fillRect/>
          </a:stretch>
        </p:blipFill>
        <p:spPr>
          <a:xfrm>
            <a:off x="284099" y="907839"/>
            <a:ext cx="9490215" cy="5474682"/>
          </a:xfrm>
          <a:prstGeom prst="rect">
            <a:avLst/>
          </a:prstGeom>
        </p:spPr>
      </p:pic>
    </p:spTree>
    <p:extLst>
      <p:ext uri="{BB962C8B-B14F-4D97-AF65-F5344CB8AC3E}">
        <p14:creationId xmlns:p14="http://schemas.microsoft.com/office/powerpoint/2010/main" val="3277951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55B7FC-D3C4-6E34-8A88-70A019B39CBC}"/>
              </a:ext>
            </a:extLst>
          </p:cNvPr>
          <p:cNvSpPr txBox="1"/>
          <p:nvPr/>
        </p:nvSpPr>
        <p:spPr>
          <a:xfrm>
            <a:off x="479394" y="249444"/>
            <a:ext cx="9112927" cy="830997"/>
          </a:xfrm>
          <a:prstGeom prst="rect">
            <a:avLst/>
          </a:prstGeom>
          <a:noFill/>
        </p:spPr>
        <p:txBody>
          <a:bodyPr wrap="square">
            <a:spAutoFit/>
          </a:bodyPr>
          <a:lstStyle/>
          <a:p>
            <a:pPr algn="ctr"/>
            <a:r>
              <a:rPr lang="ru-RU" sz="2400" b="1" dirty="0">
                <a:solidFill>
                  <a:schemeClr val="bg2">
                    <a:lumMod val="50000"/>
                  </a:schemeClr>
                </a:solidFill>
                <a:latin typeface="Times New Roman" panose="02020603050405020304" pitchFamily="18" charset="0"/>
                <a:ea typeface="+mj-ea"/>
                <a:cs typeface="Times New Roman" panose="02020603050405020304" pitchFamily="18" charset="0"/>
              </a:rPr>
              <a:t>Участие в коллективных инициативах по противодействию коррупции</a:t>
            </a:r>
          </a:p>
        </p:txBody>
      </p:sp>
      <p:sp>
        <p:nvSpPr>
          <p:cNvPr id="5" name="TextBox 4">
            <a:extLst>
              <a:ext uri="{FF2B5EF4-FFF2-40B4-BE49-F238E27FC236}">
                <a16:creationId xmlns:a16="http://schemas.microsoft.com/office/drawing/2014/main" id="{C2B32F00-6ACA-47BF-7005-0059DA7106B4}"/>
              </a:ext>
            </a:extLst>
          </p:cNvPr>
          <p:cNvSpPr txBox="1"/>
          <p:nvPr/>
        </p:nvSpPr>
        <p:spPr>
          <a:xfrm>
            <a:off x="661386" y="1495822"/>
            <a:ext cx="8731188" cy="4093428"/>
          </a:xfrm>
          <a:prstGeom prst="rect">
            <a:avLst/>
          </a:prstGeom>
          <a:noFill/>
        </p:spPr>
        <p:txBody>
          <a:bodyPr wrap="square">
            <a:spAutoFit/>
          </a:bodyPr>
          <a:lstStyle/>
          <a:p>
            <a:pPr algn="just"/>
            <a:r>
              <a:rPr lang="ru-RU" dirty="0"/>
              <a:t>	</a:t>
            </a:r>
            <a:r>
              <a:rPr lang="ru-RU" sz="2000" dirty="0"/>
              <a:t>Организации могут не только реализовывать меры по противодействию коррупции самостоятельно, но и принимать участие в коллективных антикоррупционных инициативах.</a:t>
            </a:r>
          </a:p>
          <a:p>
            <a:pPr algn="just"/>
            <a:r>
              <a:rPr lang="ru-RU" sz="2000" dirty="0"/>
              <a:t>	В качестве совместных действий антикоррупционной направленности рекомендуется участие в следующих мероприятиях:</a:t>
            </a:r>
          </a:p>
          <a:p>
            <a:pPr algn="just"/>
            <a:r>
              <a:rPr lang="ru-RU" sz="2000" dirty="0"/>
              <a:t>	- присоединение к Антикоррупционной хартии российского бизнеса;</a:t>
            </a:r>
          </a:p>
          <a:p>
            <a:pPr algn="just"/>
            <a:r>
              <a:rPr lang="ru-RU" sz="2000" dirty="0"/>
              <a:t>	- использование в совместных договорах стандартных антикоррупционных оговорок;</a:t>
            </a:r>
          </a:p>
          <a:p>
            <a:pPr algn="just"/>
            <a:r>
              <a:rPr lang="ru-RU" sz="2000" dirty="0"/>
              <a:t>	- публичный отказ от совместной бизнес-деятельности с лицами (организациями), замешанными в коррупционных преступлениях;</a:t>
            </a:r>
          </a:p>
          <a:p>
            <a:pPr algn="just"/>
            <a:r>
              <a:rPr lang="ru-RU" sz="2000" dirty="0"/>
              <a:t>	- организация и проведение совместного обучения по вопросам профилактики и противодействия коррупции.</a:t>
            </a:r>
          </a:p>
        </p:txBody>
      </p:sp>
    </p:spTree>
    <p:extLst>
      <p:ext uri="{BB962C8B-B14F-4D97-AF65-F5344CB8AC3E}">
        <p14:creationId xmlns:p14="http://schemas.microsoft.com/office/powerpoint/2010/main" val="930822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idx="4294967295"/>
          </p:nvPr>
        </p:nvSpPr>
        <p:spPr>
          <a:xfrm>
            <a:off x="1012054" y="253014"/>
            <a:ext cx="8064500" cy="777875"/>
          </a:xfrm>
        </p:spPr>
        <p:txBody>
          <a:bodyPr>
            <a:noAutofit/>
          </a:bodyPr>
          <a:lstStyle/>
          <a:p>
            <a:r>
              <a:rPr lang="ru-RU" sz="2400" b="1" dirty="0">
                <a:solidFill>
                  <a:schemeClr val="tx2"/>
                </a:solidFill>
                <a:latin typeface="Times New Roman" pitchFamily="18" charset="0"/>
              </a:rPr>
              <a:t>Указ Президента РФ от 2 июля 2021 г. № 400 «О Стратегии национальной безопасности Российской Федерации»</a:t>
            </a:r>
            <a:br>
              <a:rPr lang="ru-RU" sz="2400" b="1" dirty="0"/>
            </a:br>
            <a:endParaRPr lang="ru-RU" altLang="ru-RU" sz="2200" b="1" dirty="0">
              <a:latin typeface="Times New Roman" panose="02020603050405020304" pitchFamily="18" charset="0"/>
              <a:cs typeface="Times New Roman" panose="02020603050405020304" pitchFamily="18" charset="0"/>
            </a:endParaRPr>
          </a:p>
        </p:txBody>
      </p:sp>
      <p:sp>
        <p:nvSpPr>
          <p:cNvPr id="8195" name="Объект 2"/>
          <p:cNvSpPr>
            <a:spLocks noGrp="1"/>
          </p:cNvSpPr>
          <p:nvPr>
            <p:ph sz="quarter" idx="4294967295"/>
          </p:nvPr>
        </p:nvSpPr>
        <p:spPr>
          <a:xfrm>
            <a:off x="310719" y="1714715"/>
            <a:ext cx="8673484" cy="4890271"/>
          </a:xfrm>
        </p:spPr>
        <p:txBody>
          <a:bodyPr>
            <a:normAutofit fontScale="92500" lnSpcReduction="10000"/>
          </a:bodyPr>
          <a:lstStyle/>
          <a:p>
            <a:pPr marL="0" indent="0" algn="just">
              <a:buNone/>
            </a:pPr>
            <a:r>
              <a:rPr lang="ru-RU" altLang="ru-RU" sz="2400" dirty="0">
                <a:latin typeface="Times New Roman" panose="02020603050405020304" pitchFamily="18" charset="0"/>
                <a:cs typeface="Times New Roman" panose="02020603050405020304" pitchFamily="18" charset="0"/>
              </a:rPr>
              <a:t>	Искоренение </a:t>
            </a:r>
            <a:r>
              <a:rPr lang="ru-RU" altLang="ru-RU" sz="2400" b="1" dirty="0">
                <a:solidFill>
                  <a:srgbClr val="FF0000"/>
                </a:solidFill>
                <a:latin typeface="Times New Roman" panose="02020603050405020304" pitchFamily="18" charset="0"/>
                <a:cs typeface="Times New Roman" panose="02020603050405020304" pitchFamily="18" charset="0"/>
              </a:rPr>
              <a:t>коррупции </a:t>
            </a:r>
            <a:r>
              <a:rPr lang="ru-RU" altLang="ru-RU" sz="2400" dirty="0">
                <a:latin typeface="Times New Roman" panose="02020603050405020304" pitchFamily="18" charset="0"/>
                <a:cs typeface="Times New Roman" panose="02020603050405020304" pitchFamily="18" charset="0"/>
              </a:rPr>
              <a:t>отнесено:</a:t>
            </a:r>
          </a:p>
          <a:p>
            <a:pPr marL="0" indent="0" algn="just">
              <a:buNone/>
            </a:pPr>
            <a:r>
              <a:rPr lang="ru-RU" altLang="ru-RU" sz="2400" b="1" dirty="0">
                <a:solidFill>
                  <a:srgbClr val="FF0000"/>
                </a:solidFill>
                <a:latin typeface="Times New Roman" panose="02020603050405020304" pitchFamily="18" charset="0"/>
                <a:cs typeface="Times New Roman" panose="02020603050405020304" pitchFamily="18" charset="0"/>
              </a:rPr>
              <a:t>	</a:t>
            </a:r>
            <a:r>
              <a:rPr lang="ru-RU" altLang="ru-RU" sz="2400" dirty="0">
                <a:latin typeface="Times New Roman" panose="02020603050405020304" pitchFamily="18" charset="0"/>
                <a:cs typeface="Times New Roman" panose="02020603050405020304" pitchFamily="18" charset="0"/>
              </a:rPr>
              <a:t>к национальным приоритетам Российской Федерации (подп. 3 п. 25 Стратегии);</a:t>
            </a:r>
          </a:p>
          <a:p>
            <a:pPr marL="0" indent="0" algn="just">
              <a:buNone/>
            </a:pPr>
            <a:r>
              <a:rPr lang="ru-RU" altLang="ru-RU" sz="2400" dirty="0">
                <a:latin typeface="Times New Roman" panose="02020603050405020304" pitchFamily="18" charset="0"/>
                <a:cs typeface="Times New Roman" panose="02020603050405020304" pitchFamily="18" charset="0"/>
              </a:rPr>
              <a:t>	к признаваемым государством </a:t>
            </a:r>
            <a:r>
              <a:rPr lang="ru-RU" altLang="ru-RU" sz="2400" b="1" dirty="0">
                <a:solidFill>
                  <a:schemeClr val="tx2">
                    <a:lumMod val="75000"/>
                  </a:schemeClr>
                </a:solidFill>
                <a:latin typeface="Times New Roman" panose="02020603050405020304" pitchFamily="18" charset="0"/>
                <a:cs typeface="Times New Roman" panose="02020603050405020304" pitchFamily="18" charset="0"/>
              </a:rPr>
              <a:t>потребностям общества</a:t>
            </a:r>
            <a:r>
              <a:rPr lang="ru-RU" altLang="ru-RU"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a:t>
            </a:r>
            <a:r>
              <a:rPr lang="ru-RU" altLang="ru-RU" sz="2400" dirty="0">
                <a:latin typeface="Times New Roman" panose="02020603050405020304" pitchFamily="18" charset="0"/>
                <a:cs typeface="Times New Roman" panose="02020603050405020304" pitchFamily="18" charset="0"/>
              </a:rPr>
              <a:t>п. 45 Стратегии</a:t>
            </a:r>
            <a:r>
              <a:rPr lang="ru-RU" sz="2400"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marL="0" indent="0" algn="just">
              <a:buNone/>
            </a:pPr>
            <a:r>
              <a:rPr lang="ru-RU" altLang="ru-RU" sz="2400" dirty="0">
                <a:latin typeface="Times New Roman" panose="02020603050405020304" pitchFamily="18" charset="0"/>
                <a:cs typeface="Times New Roman" panose="02020603050405020304" pitchFamily="18" charset="0"/>
              </a:rPr>
              <a:t>	к </a:t>
            </a:r>
            <a:r>
              <a:rPr lang="ru-RU" altLang="ru-RU" sz="2400" b="1" dirty="0">
                <a:solidFill>
                  <a:schemeClr val="tx2"/>
                </a:solidFill>
                <a:latin typeface="Times New Roman" panose="02020603050405020304" pitchFamily="18" charset="0"/>
                <a:cs typeface="Times New Roman" panose="02020603050405020304" pitchFamily="18" charset="0"/>
              </a:rPr>
              <a:t>ц</a:t>
            </a:r>
            <a:r>
              <a:rPr lang="ru-RU" sz="2400" b="1" dirty="0">
                <a:solidFill>
                  <a:schemeClr val="tx2"/>
                </a:solidFill>
                <a:latin typeface="Times New Roman" panose="02020603050405020304" pitchFamily="18" charset="0"/>
                <a:cs typeface="Times New Roman" panose="02020603050405020304" pitchFamily="18" charset="0"/>
              </a:rPr>
              <a:t>елям </a:t>
            </a:r>
            <a:r>
              <a:rPr lang="ru-RU" sz="2400" dirty="0">
                <a:latin typeface="Times New Roman" panose="02020603050405020304" pitchFamily="18" charset="0"/>
                <a:cs typeface="Times New Roman" panose="02020603050405020304" pitchFamily="18" charset="0"/>
              </a:rPr>
              <a:t>обеспечения государственной и общественной безопасности (</a:t>
            </a:r>
            <a:r>
              <a:rPr lang="ru-RU" altLang="ru-RU" sz="2400" dirty="0">
                <a:latin typeface="Times New Roman" panose="02020603050405020304" pitchFamily="18" charset="0"/>
                <a:cs typeface="Times New Roman" panose="02020603050405020304" pitchFamily="18" charset="0"/>
              </a:rPr>
              <a:t>п. 46 Стратегии</a:t>
            </a:r>
            <a:r>
              <a:rPr lang="ru-RU" sz="2400" dirty="0">
                <a:latin typeface="Times New Roman" panose="02020603050405020304" pitchFamily="18" charset="0"/>
                <a:cs typeface="Times New Roman" panose="02020603050405020304" pitchFamily="18" charset="0"/>
              </a:rPr>
              <a:t>);</a:t>
            </a:r>
          </a:p>
          <a:p>
            <a:pPr marL="0" indent="0" algn="just">
              <a:buNone/>
            </a:pPr>
            <a:r>
              <a:rPr lang="ru-RU" altLang="ru-RU" sz="2400" dirty="0">
                <a:latin typeface="Times New Roman" panose="02020603050405020304" pitchFamily="18" charset="0"/>
                <a:cs typeface="Times New Roman" panose="02020603050405020304" pitchFamily="18" charset="0"/>
              </a:rPr>
              <a:t>	к задачам, решаемым в целях достижения </a:t>
            </a:r>
            <a:r>
              <a:rPr lang="ru-RU" sz="2400" dirty="0">
                <a:latin typeface="Times New Roman" panose="02020603050405020304" pitchFamily="18" charset="0"/>
                <a:cs typeface="Times New Roman" panose="02020603050405020304" pitchFamily="18" charset="0"/>
              </a:rPr>
              <a:t>целей внешней политики Российской Федерации посредством международного сотрудничества (подп. 25 п. 101 Стратегии)</a:t>
            </a:r>
          </a:p>
          <a:p>
            <a:pPr marL="0" indent="0" algn="just">
              <a:buNone/>
            </a:pPr>
            <a:r>
              <a:rPr lang="ru-RU" altLang="ru-RU" sz="2400" dirty="0">
                <a:latin typeface="Times New Roman" panose="02020603050405020304" pitchFamily="18" charset="0"/>
                <a:cs typeface="Times New Roman" panose="02020603050405020304" pitchFamily="18" charset="0"/>
              </a:rPr>
              <a:t>	Снижение </a:t>
            </a:r>
            <a:r>
              <a:rPr lang="ru-RU" altLang="ru-RU" sz="2400" b="1" dirty="0">
                <a:solidFill>
                  <a:srgbClr val="FF0000"/>
                </a:solidFill>
                <a:latin typeface="Times New Roman" panose="02020603050405020304" pitchFamily="18" charset="0"/>
                <a:cs typeface="Times New Roman" panose="02020603050405020304" pitchFamily="18" charset="0"/>
              </a:rPr>
              <a:t>коррупции</a:t>
            </a:r>
            <a:r>
              <a:rPr lang="ru-RU" altLang="ru-RU" sz="2400" dirty="0">
                <a:latin typeface="Times New Roman" panose="02020603050405020304" pitchFamily="18" charset="0"/>
                <a:cs typeface="Times New Roman" panose="02020603050405020304" pitchFamily="18" charset="0"/>
              </a:rPr>
              <a:t> в предпринимательской среде отнесено к задачам в сфере </a:t>
            </a:r>
            <a:r>
              <a:rPr lang="ru-RU" sz="2400" dirty="0">
                <a:latin typeface="Times New Roman" panose="02020603050405020304" pitchFamily="18" charset="0"/>
                <a:cs typeface="Times New Roman" panose="02020603050405020304" pitchFamily="18" charset="0"/>
              </a:rPr>
              <a:t>обеспечения экономической безопасности Российской Федерации (</a:t>
            </a:r>
            <a:r>
              <a:rPr lang="ru-RU" altLang="ru-RU" sz="2400" dirty="0">
                <a:latin typeface="Times New Roman" panose="02020603050405020304" pitchFamily="18" charset="0"/>
                <a:cs typeface="Times New Roman" panose="02020603050405020304" pitchFamily="18" charset="0"/>
              </a:rPr>
              <a:t>п. 67 Стратегии</a:t>
            </a:r>
            <a:r>
              <a:rPr lang="ru-RU" sz="2400"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marL="0" indent="0">
              <a:buNone/>
            </a:pPr>
            <a:endParaRPr lang="ru-RU" altLang="ru-RU" dirty="0"/>
          </a:p>
        </p:txBody>
      </p:sp>
    </p:spTree>
    <p:extLst>
      <p:ext uri="{BB962C8B-B14F-4D97-AF65-F5344CB8AC3E}">
        <p14:creationId xmlns:p14="http://schemas.microsoft.com/office/powerpoint/2010/main" val="3005322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674704" y="1722267"/>
            <a:ext cx="8602462" cy="5033639"/>
          </a:xfrm>
        </p:spPr>
        <p:txBody>
          <a:bodyPr>
            <a:normAutofit/>
          </a:bodyPr>
          <a:lstStyle/>
          <a:p>
            <a:pPr algn="ctr" eaLnBrk="1" hangingPunct="1">
              <a:buFontTx/>
              <a:buNone/>
            </a:pPr>
            <a:r>
              <a:rPr lang="ru-RU" sz="2400" dirty="0">
                <a:latin typeface="Times New Roman" pitchFamily="18" charset="0"/>
              </a:rPr>
              <a:t>   </a:t>
            </a:r>
          </a:p>
          <a:p>
            <a:pPr algn="ctr" eaLnBrk="1" hangingPunct="1">
              <a:buFontTx/>
              <a:buNone/>
            </a:pPr>
            <a:r>
              <a:rPr lang="ru-RU" sz="2400" dirty="0">
                <a:latin typeface="Times New Roman" pitchFamily="18" charset="0"/>
              </a:rPr>
              <a:t>    </a:t>
            </a:r>
            <a:r>
              <a:rPr lang="ru-RU" sz="2400" b="1" i="1" dirty="0">
                <a:latin typeface="Times New Roman" pitchFamily="18" charset="0"/>
              </a:rPr>
              <a:t>«Целью Национальной стратегии противодействия коррупции, утвержденной </a:t>
            </a:r>
            <a:r>
              <a:rPr lang="ru-RU" sz="2400" b="1" dirty="0">
                <a:solidFill>
                  <a:schemeClr val="tx2"/>
                </a:solidFill>
                <a:latin typeface="Times New Roman" pitchFamily="18" charset="0"/>
                <a:cs typeface="Times New Roman" pitchFamily="18" charset="0"/>
              </a:rPr>
              <a:t>Указом Президента РФ от 13.04.2010 № 460</a:t>
            </a:r>
            <a:r>
              <a:rPr lang="ru-RU" sz="2400" b="1" i="1" dirty="0">
                <a:latin typeface="Times New Roman" pitchFamily="18" charset="0"/>
              </a:rPr>
              <a:t> является </a:t>
            </a:r>
            <a:r>
              <a:rPr lang="ru-RU" sz="2400" b="1" i="1" u="sng" dirty="0">
                <a:latin typeface="Times New Roman" pitchFamily="18" charset="0"/>
              </a:rPr>
              <a:t>искоренение причин и условий, порождающих коррупцию в российском обществе»</a:t>
            </a:r>
          </a:p>
          <a:p>
            <a:pPr algn="ctr" eaLnBrk="1" hangingPunct="1">
              <a:buFontTx/>
              <a:buNone/>
            </a:pPr>
            <a:r>
              <a:rPr lang="ru-RU" dirty="0">
                <a:latin typeface="Times New Roman" pitchFamily="18" charset="0"/>
              </a:rPr>
              <a:t>        (пункт 5 Национальной стратегии противодействия коррупции) </a:t>
            </a:r>
          </a:p>
          <a:p>
            <a:pPr algn="just">
              <a:buNone/>
            </a:pPr>
            <a:r>
              <a:rPr lang="ru-RU" sz="1800" dirty="0">
                <a:latin typeface="Times New Roman" pitchFamily="18" charset="0"/>
              </a:rPr>
              <a:t>	</a:t>
            </a:r>
            <a:r>
              <a:rPr lang="ru-RU" sz="1800" dirty="0">
                <a:latin typeface="Times New Roman" pitchFamily="18" charset="0"/>
                <a:cs typeface="Times New Roman" pitchFamily="18" charset="0"/>
              </a:rPr>
              <a:t>	</a:t>
            </a:r>
          </a:p>
          <a:p>
            <a:pPr algn="ctr" eaLnBrk="1" hangingPunct="1"/>
            <a:endParaRPr lang="ru-RU" sz="1800" dirty="0">
              <a:latin typeface="Times New Roman" pitchFamily="18" charset="0"/>
            </a:endParaRPr>
          </a:p>
        </p:txBody>
      </p:sp>
      <p:sp>
        <p:nvSpPr>
          <p:cNvPr id="5" name="TextBox 4">
            <a:extLst>
              <a:ext uri="{FF2B5EF4-FFF2-40B4-BE49-F238E27FC236}">
                <a16:creationId xmlns:a16="http://schemas.microsoft.com/office/drawing/2014/main" id="{8A74E21E-69C2-0DFD-B437-CEFCA5CB17DE}"/>
              </a:ext>
            </a:extLst>
          </p:cNvPr>
          <p:cNvSpPr txBox="1"/>
          <p:nvPr/>
        </p:nvSpPr>
        <p:spPr>
          <a:xfrm>
            <a:off x="962493" y="406274"/>
            <a:ext cx="8087557" cy="954107"/>
          </a:xfrm>
          <a:prstGeom prst="rect">
            <a:avLst/>
          </a:prstGeom>
          <a:noFill/>
        </p:spPr>
        <p:txBody>
          <a:bodyPr wrap="square">
            <a:spAutoFit/>
          </a:bodyPr>
          <a:lstStyle/>
          <a:p>
            <a:r>
              <a:rPr lang="ru-RU" sz="2800" b="1" dirty="0">
                <a:solidFill>
                  <a:schemeClr val="tx2"/>
                </a:solidFill>
                <a:latin typeface="Times New Roman" pitchFamily="18" charset="0"/>
                <a:ea typeface="+mj-ea"/>
                <a:cs typeface="Times New Roman" pitchFamily="18" charset="0"/>
              </a:rPr>
              <a:t>Цель Национальной стратегии противодействия коррупции</a:t>
            </a:r>
          </a:p>
        </p:txBody>
      </p:sp>
    </p:spTree>
    <p:extLst>
      <p:ext uri="{BB962C8B-B14F-4D97-AF65-F5344CB8AC3E}">
        <p14:creationId xmlns:p14="http://schemas.microsoft.com/office/powerpoint/2010/main" val="290106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ble of Contents Title"/>
          <p:cNvSpPr>
            <a:spLocks noGrp="1"/>
          </p:cNvSpPr>
          <p:nvPr>
            <p:ph type="title"/>
          </p:nvPr>
        </p:nvSpPr>
        <p:spPr>
          <a:xfrm>
            <a:off x="1426576" y="0"/>
            <a:ext cx="6172200" cy="1008112"/>
          </a:xfrm>
        </p:spPr>
        <p:txBody>
          <a:bodyPr anchor="b">
            <a:noAutofit/>
          </a:bodyPr>
          <a:lstStyle/>
          <a:p>
            <a:pPr algn="ctr">
              <a:defRPr/>
            </a:pP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32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br>
              <a:rPr lang="ru-RU" sz="2800" dirty="0">
                <a:solidFill>
                  <a:schemeClr val="accent1">
                    <a:lumMod val="90000"/>
                    <a:lumOff val="10000"/>
                  </a:schemeClr>
                </a:solidFill>
                <a:latin typeface="+mn-lt"/>
              </a:rPr>
            </a:br>
            <a:r>
              <a:rPr lang="ru-RU" sz="2800" b="1" dirty="0">
                <a:solidFill>
                  <a:schemeClr val="tx2"/>
                </a:solidFill>
                <a:latin typeface="Times New Roman" pitchFamily="18" charset="0"/>
                <a:cs typeface="Times New Roman" pitchFamily="18" charset="0"/>
              </a:rPr>
              <a:t>Противодействие коррупции по законодательству России</a:t>
            </a:r>
          </a:p>
        </p:txBody>
      </p:sp>
      <p:sp>
        <p:nvSpPr>
          <p:cNvPr id="4" name="Table of Contents"/>
          <p:cNvSpPr>
            <a:spLocks noGrp="1"/>
          </p:cNvSpPr>
          <p:nvPr>
            <p:ph idx="1"/>
          </p:nvPr>
        </p:nvSpPr>
        <p:spPr>
          <a:xfrm>
            <a:off x="603682" y="1154097"/>
            <a:ext cx="8670320" cy="5567378"/>
          </a:xfrm>
        </p:spPr>
        <p:txBody>
          <a:bodyPr>
            <a:normAutofit/>
          </a:bodyPr>
          <a:lstStyle/>
          <a:p>
            <a:pPr algn="just">
              <a:lnSpc>
                <a:spcPct val="80000"/>
              </a:lnSpc>
              <a:buFontTx/>
              <a:buNone/>
              <a:defRPr/>
            </a:pPr>
            <a:r>
              <a:rPr lang="ru-RU" sz="2400" dirty="0">
                <a:solidFill>
                  <a:schemeClr val="tx2"/>
                </a:solidFill>
              </a:rPr>
              <a:t>    </a:t>
            </a:r>
            <a:r>
              <a:rPr lang="en-US" sz="2400" dirty="0">
                <a:solidFill>
                  <a:schemeClr val="tx2"/>
                </a:solidFill>
              </a:rPr>
              <a:t> </a:t>
            </a:r>
            <a:r>
              <a:rPr lang="ru-RU" sz="2400" dirty="0">
                <a:solidFill>
                  <a:schemeClr val="tx2"/>
                </a:solidFill>
              </a:rPr>
              <a:t>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a:t>
            </a:r>
            <a:r>
              <a:rPr lang="ru-RU" sz="2400" b="1" u="sng" dirty="0">
                <a:solidFill>
                  <a:schemeClr val="tx2"/>
                </a:solidFill>
              </a:rPr>
              <a:t>организаций</a:t>
            </a:r>
            <a:r>
              <a:rPr lang="ru-RU" sz="2400" dirty="0">
                <a:solidFill>
                  <a:schemeClr val="tx2"/>
                </a:solidFill>
              </a:rPr>
              <a:t> и физических лиц в пределах их полномочий:</a:t>
            </a:r>
          </a:p>
          <a:p>
            <a:pPr algn="just">
              <a:lnSpc>
                <a:spcPct val="80000"/>
              </a:lnSpc>
              <a:defRPr/>
            </a:pPr>
            <a:r>
              <a:rPr lang="ru-RU" sz="2400" dirty="0"/>
              <a:t>а) </a:t>
            </a:r>
            <a:r>
              <a:rPr lang="ru-RU" sz="2400" b="1" u="sng" dirty="0">
                <a:solidFill>
                  <a:schemeClr val="tx2"/>
                </a:solidFill>
              </a:rPr>
              <a:t>по предупреждению коррупции, в том числе по выявлению и последующему устранению причин коррупции</a:t>
            </a:r>
            <a:r>
              <a:rPr lang="ru-RU" sz="2400" u="sng" dirty="0">
                <a:solidFill>
                  <a:schemeClr val="tx2"/>
                </a:solidFill>
              </a:rPr>
              <a:t> </a:t>
            </a:r>
            <a:r>
              <a:rPr lang="ru-RU" sz="2400" u="sng" dirty="0"/>
              <a:t>(</a:t>
            </a:r>
            <a:r>
              <a:rPr lang="ru-RU" sz="2400" b="1" u="sng" dirty="0">
                <a:solidFill>
                  <a:srgbClr val="00B050"/>
                </a:solidFill>
              </a:rPr>
              <a:t>профилактика коррупции</a:t>
            </a:r>
            <a:r>
              <a:rPr lang="ru-RU" sz="2400" u="sng" dirty="0"/>
              <a:t>)</a:t>
            </a:r>
            <a:r>
              <a:rPr lang="ru-RU" sz="2400" dirty="0"/>
              <a:t>;</a:t>
            </a:r>
          </a:p>
          <a:p>
            <a:pPr algn="just">
              <a:lnSpc>
                <a:spcPct val="80000"/>
              </a:lnSpc>
              <a:defRPr/>
            </a:pPr>
            <a:r>
              <a:rPr lang="ru-RU" sz="2400" dirty="0"/>
              <a:t>б) </a:t>
            </a:r>
            <a:r>
              <a:rPr lang="ru-RU" sz="2400" b="1" dirty="0">
                <a:solidFill>
                  <a:schemeClr val="tx2"/>
                </a:solidFill>
              </a:rPr>
              <a:t>по выявлению, предупреждению, пресечению, раскрытию и расследованию коррупционных правонарушений </a:t>
            </a:r>
            <a:r>
              <a:rPr lang="ru-RU" sz="2400" dirty="0"/>
              <a:t>(</a:t>
            </a:r>
            <a:r>
              <a:rPr lang="ru-RU" sz="2400" b="1" dirty="0">
                <a:solidFill>
                  <a:srgbClr val="00B050"/>
                </a:solidFill>
              </a:rPr>
              <a:t>борьба с коррупцией</a:t>
            </a:r>
            <a:r>
              <a:rPr lang="ru-RU" sz="2400" dirty="0"/>
              <a:t>);</a:t>
            </a:r>
          </a:p>
          <a:p>
            <a:pPr algn="just">
              <a:lnSpc>
                <a:spcPct val="80000"/>
              </a:lnSpc>
              <a:defRPr/>
            </a:pPr>
            <a:r>
              <a:rPr lang="ru-RU" sz="2400" dirty="0"/>
              <a:t>в) </a:t>
            </a:r>
            <a:r>
              <a:rPr lang="ru-RU" sz="2400" b="1" dirty="0">
                <a:solidFill>
                  <a:schemeClr val="tx2"/>
                </a:solidFill>
              </a:rPr>
              <a:t>по минимизации и (или) ликвидации последствий коррупционных правонарушений.</a:t>
            </a:r>
          </a:p>
          <a:p>
            <a:pPr marL="486780" lvl="1" indent="0" algn="just">
              <a:buClr>
                <a:schemeClr val="accent3"/>
              </a:buClr>
              <a:buNone/>
              <a:defRPr/>
            </a:pPr>
            <a:r>
              <a:rPr lang="ru-RU" sz="2000" dirty="0">
                <a:latin typeface="Times New Roman" pitchFamily="18" charset="0"/>
                <a:cs typeface="Times New Roman" pitchFamily="18" charset="0"/>
              </a:rPr>
              <a:t>(Пункт 2 ст. 1 Федерального закона от 25 декабря 2008 г. № 273-ФЗ                                «О противодействии коррупции»)</a:t>
            </a:r>
          </a:p>
        </p:txBody>
      </p:sp>
      <p:sp>
        <p:nvSpPr>
          <p:cNvPr id="8" name="Номер слайда 7"/>
          <p:cNvSpPr>
            <a:spLocks noGrp="1"/>
          </p:cNvSpPr>
          <p:nvPr>
            <p:ph type="sldNum" sz="quarter" idx="12"/>
          </p:nvPr>
        </p:nvSpPr>
        <p:spPr/>
        <p:txBody>
          <a:bodyPr/>
          <a:lstStyle/>
          <a:p>
            <a:fld id="{A9F958C9-4C53-4DD7-8588-4FF45D468439}" type="slidenum">
              <a:rPr lang="ru-RU" smtClean="0"/>
              <a:t>7</a:t>
            </a:fld>
            <a:endParaRPr lang="ru-RU"/>
          </a:p>
        </p:txBody>
      </p:sp>
    </p:spTree>
    <p:extLst>
      <p:ext uri="{BB962C8B-B14F-4D97-AF65-F5344CB8AC3E}">
        <p14:creationId xmlns:p14="http://schemas.microsoft.com/office/powerpoint/2010/main" val="230021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35093" y="213723"/>
            <a:ext cx="7623848" cy="1815882"/>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	</a:t>
            </a:r>
            <a:r>
              <a:rPr lang="ru-RU" sz="2800" b="1" dirty="0">
                <a:solidFill>
                  <a:schemeClr val="tx2"/>
                </a:solidFill>
                <a:latin typeface="Times New Roman" pitchFamily="18" charset="0"/>
                <a:ea typeface="+mj-ea"/>
                <a:cs typeface="Times New Roman" pitchFamily="18" charset="0"/>
              </a:rPr>
              <a:t>Для достижения цели Национальной стратегии противодействия коррупции последовательно решаются следующие </a:t>
            </a:r>
            <a:r>
              <a:rPr lang="ru-RU" sz="2800" b="1" dirty="0">
                <a:solidFill>
                  <a:srgbClr val="FF0000"/>
                </a:solidFill>
                <a:latin typeface="Times New Roman" panose="02020603050405020304" pitchFamily="18" charset="0"/>
                <a:cs typeface="Times New Roman" panose="02020603050405020304" pitchFamily="18" charset="0"/>
              </a:rPr>
              <a:t>задачи</a:t>
            </a:r>
            <a:r>
              <a:rPr lang="ru-RU" sz="2400" dirty="0">
                <a:latin typeface="Times New Roman" panose="02020603050405020304" pitchFamily="18" charset="0"/>
                <a:cs typeface="Times New Roman" panose="02020603050405020304" pitchFamily="18" charset="0"/>
              </a:rPr>
              <a:t>:</a:t>
            </a:r>
          </a:p>
        </p:txBody>
      </p:sp>
      <p:sp>
        <p:nvSpPr>
          <p:cNvPr id="3" name="Прямоугольник 2"/>
          <p:cNvSpPr/>
          <p:nvPr/>
        </p:nvSpPr>
        <p:spPr>
          <a:xfrm>
            <a:off x="792073" y="2029605"/>
            <a:ext cx="8280919" cy="4524315"/>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	а) формирование соответствующих потребностям времени законодательных и организационных основ противодействия коррупции;</a:t>
            </a:r>
          </a:p>
          <a:p>
            <a:pPr algn="just"/>
            <a:r>
              <a:rPr lang="ru-RU" sz="2400" dirty="0">
                <a:latin typeface="Times New Roman" panose="02020603050405020304" pitchFamily="18" charset="0"/>
                <a:cs typeface="Times New Roman" panose="02020603050405020304" pitchFamily="18" charset="0"/>
              </a:rPr>
              <a:t>	б) организация исполнения законодательных актов и управленческих решений в области противодействия коррупции, создание условий, затрудняющих возможность коррупционного поведения и обеспечивающих снижение уровня коррупции;</a:t>
            </a:r>
          </a:p>
          <a:p>
            <a:pPr algn="just"/>
            <a:r>
              <a:rPr lang="ru-RU" sz="2400" dirty="0">
                <a:latin typeface="Times New Roman" panose="02020603050405020304" pitchFamily="18" charset="0"/>
                <a:cs typeface="Times New Roman" panose="02020603050405020304" pitchFamily="18" charset="0"/>
              </a:rPr>
              <a:t>	в) обеспечение выполнения членами общества норм антикоррупционного поведения, включая применение в необходимых случаях мер принуждения в соответствии с законодательными актами Российской Федерации.</a:t>
            </a:r>
          </a:p>
        </p:txBody>
      </p:sp>
    </p:spTree>
    <p:extLst>
      <p:ext uri="{BB962C8B-B14F-4D97-AF65-F5344CB8AC3E}">
        <p14:creationId xmlns:p14="http://schemas.microsoft.com/office/powerpoint/2010/main" val="196642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A9F958C9-4C53-4DD7-8588-4FF45D468439}" type="slidenum">
              <a:rPr lang="ru-RU" smtClean="0"/>
              <a:t>9</a:t>
            </a:fld>
            <a:endParaRPr lang="ru-RU"/>
          </a:p>
        </p:txBody>
      </p:sp>
      <p:sp>
        <p:nvSpPr>
          <p:cNvPr id="8194" name="Заголовок 1"/>
          <p:cNvSpPr>
            <a:spLocks noGrp="1"/>
          </p:cNvSpPr>
          <p:nvPr>
            <p:ph type="title" idx="4294967295"/>
          </p:nvPr>
        </p:nvSpPr>
        <p:spPr>
          <a:xfrm>
            <a:off x="569382" y="224839"/>
            <a:ext cx="8362950" cy="777875"/>
          </a:xfrm>
        </p:spPr>
        <p:txBody>
          <a:bodyPr>
            <a:noAutofit/>
          </a:bodyPr>
          <a:lstStyle/>
          <a:p>
            <a:pPr algn="ctr"/>
            <a:r>
              <a:rPr lang="ru-RU" altLang="ru-RU" sz="2600" b="1" dirty="0">
                <a:solidFill>
                  <a:srgbClr val="002060"/>
                </a:solidFill>
                <a:latin typeface="Times New Roman" pitchFamily="18" charset="0"/>
                <a:cs typeface="Times New Roman" pitchFamily="18" charset="0"/>
              </a:rPr>
              <a:t>Уровни правового регулирования противодействия коррупции в Российской Федерации</a:t>
            </a:r>
          </a:p>
        </p:txBody>
      </p:sp>
      <p:sp>
        <p:nvSpPr>
          <p:cNvPr id="8195" name="Объект 2"/>
          <p:cNvSpPr>
            <a:spLocks noGrp="1"/>
          </p:cNvSpPr>
          <p:nvPr>
            <p:ph sz="quarter" idx="4294967295"/>
          </p:nvPr>
        </p:nvSpPr>
        <p:spPr>
          <a:xfrm>
            <a:off x="435006" y="1376949"/>
            <a:ext cx="8929688" cy="5256212"/>
          </a:xfrm>
        </p:spPr>
        <p:txBody>
          <a:bodyPr>
            <a:normAutofit fontScale="92500" lnSpcReduction="20000"/>
          </a:bodyPr>
          <a:lstStyle/>
          <a:p>
            <a:pPr marL="0" indent="0" algn="just">
              <a:buNone/>
            </a:pPr>
            <a:r>
              <a:rPr lang="ru-RU" altLang="ru-RU" sz="2400" dirty="0">
                <a:latin typeface="Times New Roman" panose="02020603050405020304" pitchFamily="18" charset="0"/>
                <a:cs typeface="Times New Roman" panose="02020603050405020304" pitchFamily="18" charset="0"/>
              </a:rPr>
              <a:t>	</a:t>
            </a:r>
            <a:r>
              <a:rPr lang="ru-RU" altLang="ru-RU" sz="2400" b="1" u="sng" dirty="0">
                <a:solidFill>
                  <a:schemeClr val="tx2"/>
                </a:solidFill>
                <a:latin typeface="Times New Roman" panose="02020603050405020304" pitchFamily="18" charset="0"/>
                <a:cs typeface="Times New Roman" panose="02020603050405020304" pitchFamily="18" charset="0"/>
              </a:rPr>
              <a:t>федеральный</a:t>
            </a:r>
          </a:p>
          <a:p>
            <a:pPr marL="0" indent="0" algn="just">
              <a:buNone/>
            </a:pPr>
            <a:r>
              <a:rPr lang="ru-RU" altLang="ru-RU" sz="2400" b="1" dirty="0">
                <a:solidFill>
                  <a:schemeClr val="tx2"/>
                </a:solidFill>
                <a:latin typeface="Times New Roman" panose="02020603050405020304" pitchFamily="18" charset="0"/>
                <a:cs typeface="Times New Roman" panose="02020603050405020304" pitchFamily="18" charset="0"/>
              </a:rPr>
              <a:t>	</a:t>
            </a:r>
            <a:r>
              <a:rPr lang="ru-RU" altLang="ru-RU" sz="2400" dirty="0">
                <a:latin typeface="Times New Roman" pitchFamily="18" charset="0"/>
                <a:cs typeface="Times New Roman" pitchFamily="18" charset="0"/>
              </a:rPr>
              <a:t>Конституция Российской Федерации; федеральные конституционные законы;  федеральный закон                                          «О противодействии коррупции» и другие федеральные законы; нормативные правовые акты Президента Российской Федерации и Правительства Российской Федерации; нормативные правовые акты иных федеральных органов государственной власти</a:t>
            </a:r>
          </a:p>
          <a:p>
            <a:pPr marL="0" indent="0" algn="just">
              <a:buNone/>
            </a:pPr>
            <a:r>
              <a:rPr lang="ru-RU" altLang="ru-RU" sz="2400" b="1" dirty="0">
                <a:solidFill>
                  <a:schemeClr val="tx2"/>
                </a:solidFill>
                <a:latin typeface="Times New Roman" panose="02020603050405020304" pitchFamily="18" charset="0"/>
                <a:cs typeface="Times New Roman" panose="02020603050405020304" pitchFamily="18" charset="0"/>
              </a:rPr>
              <a:t>	</a:t>
            </a:r>
            <a:r>
              <a:rPr lang="ru-RU" altLang="ru-RU" sz="2400" b="1" u="sng" dirty="0">
                <a:solidFill>
                  <a:schemeClr val="tx2"/>
                </a:solidFill>
                <a:latin typeface="Times New Roman" panose="02020603050405020304" pitchFamily="18" charset="0"/>
                <a:cs typeface="Times New Roman" panose="02020603050405020304" pitchFamily="18" charset="0"/>
              </a:rPr>
              <a:t>субъектов Российской Федерации</a:t>
            </a:r>
            <a:r>
              <a:rPr lang="ru-RU" altLang="ru-RU" sz="2400" b="1" dirty="0">
                <a:solidFill>
                  <a:schemeClr val="tx2"/>
                </a:solidFill>
                <a:latin typeface="Times New Roman" panose="02020603050405020304" pitchFamily="18" charset="0"/>
                <a:cs typeface="Times New Roman" panose="02020603050405020304" pitchFamily="18" charset="0"/>
              </a:rPr>
              <a:t>:</a:t>
            </a:r>
          </a:p>
          <a:p>
            <a:pPr marL="0" indent="0" algn="just">
              <a:buNone/>
            </a:pPr>
            <a:r>
              <a:rPr lang="ru-RU" altLang="ru-RU" sz="2400" b="1" dirty="0">
                <a:solidFill>
                  <a:schemeClr val="tx2"/>
                </a:solidFill>
                <a:latin typeface="Times New Roman" panose="02020603050405020304" pitchFamily="18" charset="0"/>
                <a:cs typeface="Times New Roman" panose="02020603050405020304" pitchFamily="18" charset="0"/>
              </a:rPr>
              <a:t>	</a:t>
            </a:r>
            <a:r>
              <a:rPr lang="ru-RU" altLang="ru-RU" sz="2400" dirty="0">
                <a:latin typeface="Times New Roman" pitchFamily="18" charset="0"/>
                <a:cs typeface="Times New Roman" pitchFamily="18" charset="0"/>
              </a:rPr>
              <a:t>законы и иные нормативные правовые акты субъектов Российской Федерации, принятые по вопросам противодействия коррупции</a:t>
            </a:r>
          </a:p>
          <a:p>
            <a:pPr marL="0" indent="0" algn="just">
              <a:buNone/>
            </a:pPr>
            <a:r>
              <a:rPr lang="ru-RU" altLang="ru-RU" sz="2400" dirty="0">
                <a:latin typeface="Times New Roman" pitchFamily="18" charset="0"/>
                <a:cs typeface="Times New Roman" pitchFamily="18" charset="0"/>
              </a:rPr>
              <a:t>	</a:t>
            </a:r>
            <a:r>
              <a:rPr lang="ru-RU" altLang="ru-RU" sz="2400" b="1" u="sng" dirty="0">
                <a:solidFill>
                  <a:schemeClr val="tx2"/>
                </a:solidFill>
                <a:latin typeface="Times New Roman" panose="02020603050405020304" pitchFamily="18" charset="0"/>
                <a:cs typeface="Times New Roman" panose="02020603050405020304" pitchFamily="18" charset="0"/>
              </a:rPr>
              <a:t>муниципальных образований</a:t>
            </a:r>
            <a:r>
              <a:rPr lang="ru-RU" altLang="ru-RU" sz="2400" b="1" dirty="0">
                <a:solidFill>
                  <a:schemeClr val="tx2"/>
                </a:solidFill>
                <a:latin typeface="Times New Roman" panose="02020603050405020304" pitchFamily="18" charset="0"/>
                <a:cs typeface="Times New Roman" panose="02020603050405020304" pitchFamily="18" charset="0"/>
              </a:rPr>
              <a:t>:</a:t>
            </a:r>
          </a:p>
          <a:p>
            <a:pPr marL="0" indent="0" algn="just">
              <a:buNone/>
            </a:pPr>
            <a:r>
              <a:rPr lang="ru-RU" altLang="ru-RU" sz="2400" dirty="0">
                <a:solidFill>
                  <a:schemeClr val="tx2"/>
                </a:solidFill>
                <a:latin typeface="Times New Roman" pitchFamily="18" charset="0"/>
                <a:cs typeface="Times New Roman" pitchFamily="18" charset="0"/>
              </a:rPr>
              <a:t>	</a:t>
            </a:r>
            <a:r>
              <a:rPr lang="ru-RU" altLang="ru-RU" sz="2400" dirty="0">
                <a:latin typeface="Times New Roman" pitchFamily="18" charset="0"/>
                <a:cs typeface="Times New Roman" pitchFamily="18" charset="0"/>
              </a:rPr>
              <a:t>муниципальные правовые акты принятые по вопросам противодействия коррупции</a:t>
            </a:r>
          </a:p>
          <a:p>
            <a:pPr marL="0" indent="0" algn="just">
              <a:buNone/>
            </a:pPr>
            <a:r>
              <a:rPr lang="ru-RU" altLang="ru-RU" sz="2400" b="1" dirty="0">
                <a:solidFill>
                  <a:schemeClr val="tx2"/>
                </a:solidFill>
                <a:latin typeface="Times New Roman" panose="02020603050405020304" pitchFamily="18" charset="0"/>
                <a:cs typeface="Times New Roman" panose="02020603050405020304" pitchFamily="18" charset="0"/>
              </a:rPr>
              <a:t>	</a:t>
            </a:r>
            <a:r>
              <a:rPr lang="ru-RU" altLang="ru-RU" sz="2400" b="1" u="sng" dirty="0">
                <a:solidFill>
                  <a:schemeClr val="tx2"/>
                </a:solidFill>
                <a:latin typeface="Times New Roman" panose="02020603050405020304" pitchFamily="18" charset="0"/>
                <a:cs typeface="Times New Roman" panose="02020603050405020304" pitchFamily="18" charset="0"/>
              </a:rPr>
              <a:t>локальный</a:t>
            </a:r>
          </a:p>
          <a:p>
            <a:pPr marL="0" indent="0" algn="just">
              <a:buNone/>
            </a:pPr>
            <a:r>
              <a:rPr lang="ru-RU" altLang="ru-RU" sz="2400" b="1" dirty="0">
                <a:solidFill>
                  <a:schemeClr val="tx2"/>
                </a:solidFill>
                <a:latin typeface="Times New Roman" panose="02020603050405020304" pitchFamily="18" charset="0"/>
                <a:cs typeface="Times New Roman" panose="02020603050405020304" pitchFamily="18" charset="0"/>
              </a:rPr>
              <a:t>	</a:t>
            </a:r>
            <a:r>
              <a:rPr lang="ru-RU" altLang="ru-RU" sz="2400" dirty="0">
                <a:latin typeface="Times New Roman" pitchFamily="18" charset="0"/>
                <a:cs typeface="Times New Roman" pitchFamily="18" charset="0"/>
              </a:rPr>
              <a:t>локальные нормативные акты организаций	</a:t>
            </a:r>
          </a:p>
        </p:txBody>
      </p:sp>
    </p:spTree>
    <p:extLst>
      <p:ext uri="{BB962C8B-B14F-4D97-AF65-F5344CB8AC3E}">
        <p14:creationId xmlns:p14="http://schemas.microsoft.com/office/powerpoint/2010/main" val="350420131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Facet</Template>
  <TotalTime>1232</TotalTime>
  <Words>3893</Words>
  <Application>Microsoft Office PowerPoint</Application>
  <PresentationFormat>Широкоэкранный</PresentationFormat>
  <Paragraphs>328</Paragraphs>
  <Slides>41</Slides>
  <Notes>5</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41</vt:i4>
      </vt:variant>
    </vt:vector>
  </HeadingPairs>
  <TitlesOfParts>
    <vt:vector size="51" baseType="lpstr">
      <vt:lpstr>Arial</vt:lpstr>
      <vt:lpstr>Arial Black</vt:lpstr>
      <vt:lpstr>Calibri</vt:lpstr>
      <vt:lpstr>PT Sans</vt:lpstr>
      <vt:lpstr>Times New Roman</vt:lpstr>
      <vt:lpstr>Trebuchet MS</vt:lpstr>
      <vt:lpstr>Verdana</vt:lpstr>
      <vt:lpstr>Wingdings</vt:lpstr>
      <vt:lpstr>Wingdings 3</vt:lpstr>
      <vt:lpstr>Аспект</vt:lpstr>
      <vt:lpstr>Презентация PowerPoint</vt:lpstr>
      <vt:lpstr>Презентация PowerPoint</vt:lpstr>
      <vt:lpstr>Состояние коррупционной преступности (по данным ГИАЦ МВД за январь – декабрь 2023 года) </vt:lpstr>
      <vt:lpstr> Указ Президента РФ от 2 июля 2021 г. № 400 «О Стратегии национальной безопасности Российской Федерации» </vt:lpstr>
      <vt:lpstr>Указ Президента РФ от 2 июля 2021 г. № 400 «О Стратегии национальной безопасности Российской Федерации» </vt:lpstr>
      <vt:lpstr>Презентация PowerPoint</vt:lpstr>
      <vt:lpstr>                                Противодействие коррупции по законодательству России</vt:lpstr>
      <vt:lpstr>Презентация PowerPoint</vt:lpstr>
      <vt:lpstr>Уровни правового регулирования противодействия коррупции в Российской Федерации</vt:lpstr>
      <vt:lpstr>Статья 13.3 Федерального закона от 25 декабря 2008 г.  № 273-ФЗ   «О противодействии коррупции»</vt:lpstr>
      <vt:lpstr>Доктринальная оценка юридической конструкции статьи 13.3 ФЗ № 273</vt:lpstr>
      <vt:lpstr>Оценка невыполнения организацией требований части 1 статьи 13.3 ФЗ № 273 в административной практике </vt:lpstr>
      <vt:lpstr> Оценка невыполнения организацией требований части 1 статьи 13.3 ФЗ № 273 в судебной практике </vt:lpstr>
      <vt:lpstr>Презентация PowerPoint</vt:lpstr>
      <vt:lpstr>Презентация PowerPoint</vt:lpstr>
      <vt:lpstr>Нормативное правовое и методическое обеспечение антикоррупционных комплаенс-процедур</vt:lpstr>
      <vt:lpstr>Презентация PowerPoint</vt:lpstr>
      <vt:lpstr>Цель и задачи Методических рекомендаций  Минтруда России от 08.11.2013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Профессиональный стандарт в сфере противодействия коррупции</vt:lpstr>
      <vt:lpstr>Презентация PowerPoint</vt:lpstr>
      <vt:lpstr>Трудовые функции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Мадина Цирина</cp:lastModifiedBy>
  <cp:revision>19</cp:revision>
  <dcterms:created xsi:type="dcterms:W3CDTF">2023-02-25T08:23:14Z</dcterms:created>
  <dcterms:modified xsi:type="dcterms:W3CDTF">2024-10-31T12:10:45Z</dcterms:modified>
</cp:coreProperties>
</file>