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0" r:id="rId4"/>
    <p:sldId id="257" r:id="rId5"/>
    <p:sldId id="264" r:id="rId6"/>
    <p:sldId id="262" r:id="rId7"/>
    <p:sldId id="263" r:id="rId8"/>
    <p:sldId id="259" r:id="rId9"/>
    <p:sldId id="265" r:id="rId10"/>
    <p:sldId id="266" r:id="rId11"/>
    <p:sldId id="267" r:id="rId12"/>
    <p:sldId id="25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90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1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388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577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357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696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587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97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633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901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161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9648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230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697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1215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094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11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61FF9ED-9BC3-4523-837D-4512B3F38D19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5537BDFC-277D-4623-9CAD-9BFC522FD5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8287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932667"/>
            <a:ext cx="12049496" cy="230682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Диверсионно-террористическая деятельность</a:t>
            </a:r>
            <a:r>
              <a:rPr lang="en-US" sz="4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i="1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объектах железнодорожного транспорта.</a:t>
            </a:r>
            <a:endParaRPr lang="ru-RU" sz="4800" b="1" i="1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386"/>
          <a:stretch/>
        </p:blipFill>
        <p:spPr>
          <a:xfrm>
            <a:off x="4298868" y="0"/>
            <a:ext cx="2636322" cy="178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3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22712"/>
            <a:ext cx="5586066" cy="6503719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время в Линейные отделы МВД России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 чаще поступают сообщения о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попытках поджога релейных шкафов на железных дорогах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России.</a:t>
            </a:r>
            <a:b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адержанные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ранее поджигатели утверждают, что неизвестные через мессенджеры предлагают им подзаработать таким способом: гонорар за уничтоженный шкаф обычно составляет от 5 до 30 тысяч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 </a:t>
            </a:r>
            <a:b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Нередко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это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соглашаются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подростки, не задумывающиеся о том, что им предлагают совершить преступление.</a:t>
            </a:r>
            <a: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067" y="1153885"/>
            <a:ext cx="6431762" cy="41465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оловина рамки 4"/>
          <p:cNvSpPr/>
          <p:nvPr/>
        </p:nvSpPr>
        <p:spPr>
          <a:xfrm>
            <a:off x="95002" y="122712"/>
            <a:ext cx="308759" cy="1365662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0800000">
            <a:off x="3621974" y="5545775"/>
            <a:ext cx="1845339" cy="344385"/>
          </a:xfrm>
          <a:prstGeom prst="halfFram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9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36093" y="3252400"/>
            <a:ext cx="5902910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ж</a:t>
            </a: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елезной дороге релейные шкафы обычно устанавливают на перегонах или в границах станции. В таких шкафах с достаточно серьёзной защитой от проникновения посторонних, находится аппаратура систем железнодорожной автоматики и телемеханики, помогающая следить за движением поездов на конкретном перегоне.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72"/>
          <a:stretch/>
        </p:blipFill>
        <p:spPr>
          <a:xfrm>
            <a:off x="6472052" y="163919"/>
            <a:ext cx="5492568" cy="30884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62"/>
          <a:stretch/>
        </p:blipFill>
        <p:spPr>
          <a:xfrm>
            <a:off x="149807" y="36355"/>
            <a:ext cx="4928260" cy="3343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559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12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249381"/>
            <a:ext cx="10353762" cy="6353299"/>
          </a:xfrm>
        </p:spPr>
        <p:txBody>
          <a:bodyPr>
            <a:noAutofit/>
          </a:bodyPr>
          <a:lstStyle/>
          <a:p>
            <a:r>
              <a:rPr lang="ru-RU" sz="32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ч. 2 ст. 281 Уголовного Кодекса РФ</a:t>
            </a:r>
            <a:br>
              <a:rPr lang="ru-RU" sz="32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Диверсия: 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деяния, совершенные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группой лиц по предварительному сговору или организованной группой;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повлекшие причинение значительного имущественного ущерба либо наступление иных тяжких последствий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д</a:t>
            </a:r>
            <a: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еяния, сопряженные </a:t>
            </a:r>
            <a:r>
              <a:rPr lang="ru-RU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посягательством на объекты федерального органа исполнительной власти в области обороны, </a:t>
            </a:r>
            <a: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!!! наказываются </a:t>
            </a:r>
            <a:r>
              <a:rPr lang="ru-RU" sz="32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лишением свободы на срок от </a:t>
            </a: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десяти </a:t>
            </a:r>
            <a:r>
              <a:rPr lang="ru-RU" sz="32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 двадцати </a:t>
            </a:r>
            <a:r>
              <a:rPr lang="ru-RU" sz="3200" b="1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лет!</a:t>
            </a:r>
            <a:r>
              <a:rPr lang="ru-RU" sz="32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56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7715"/>
            <a:ext cx="12192000" cy="1421080"/>
          </a:xfrm>
          <a:solidFill>
            <a:srgbClr val="002060"/>
          </a:solidFill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205 Уголовного Кодекса РФ </a:t>
            </a: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Террористический </a:t>
            </a:r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акт</a:t>
            </a:r>
            <a:b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5215" y="1579418"/>
            <a:ext cx="1166157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Террористический акт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совершение взрыва, поджога или иных действий,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устрашающих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население и 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создающих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опасность гибели человека, причинения значительного имущественного ущерба либо наступления иных тяжких последствий, в 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целях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дестабилизации деятельности органов власти или международных организаций либо воздействия на принятие ими решений, а также </a:t>
            </a:r>
            <a:r>
              <a:rPr lang="ru-RU" sz="24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угроза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совершения указанных действий в целях воздействия на принятие решений органами власти или международными организациями, </a:t>
            </a:r>
          </a:p>
          <a:p>
            <a:r>
              <a:rPr lang="ru-RU" sz="3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 наказывается лишением свободы на срок от десяти до </a:t>
            </a:r>
            <a:r>
              <a:rPr lang="ru-RU" sz="3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двадцати пяти лет</a:t>
            </a:r>
            <a:r>
              <a:rPr lang="ru-RU" sz="36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88723" y="5403333"/>
            <a:ext cx="9270670" cy="138499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уголовной ответственности за данное преступление подлежит лицо, достигшее ко времени совершения преступления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14-ти </a:t>
            </a:r>
            <a:r>
              <a:rPr lang="ru-RU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летнего возраста.</a:t>
            </a:r>
            <a:endParaRPr lang="ru-RU" sz="28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54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925" y="446175"/>
            <a:ext cx="10632373" cy="3603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ctr"/>
            <a:r>
              <a:rPr lang="ru-RU" sz="3200" b="1" i="0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террористический акт:</a:t>
            </a:r>
          </a:p>
          <a:p>
            <a:pPr indent="342900"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совершенный группой лиц по предварительному сговору или </a:t>
            </a:r>
            <a:r>
              <a:rPr lang="ru-RU" sz="28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организованной группой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42900"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повлекшие причинение </a:t>
            </a:r>
            <a:r>
              <a:rPr lang="ru-RU" sz="28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имущественного ущерба либо наступление </a:t>
            </a:r>
            <a:r>
              <a:rPr lang="ru-RU" sz="2800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иных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тяжких последствий, -</a:t>
            </a:r>
            <a:endParaRPr lang="ru-RU" sz="28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наказываются </a:t>
            </a:r>
            <a:r>
              <a:rPr lang="ru-RU" sz="28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лишением свободы на срок от двенадцати до двадцати лет с ограничением свободы на срок от одного года до двух лет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 b="9675"/>
          <a:stretch/>
        </p:blipFill>
        <p:spPr>
          <a:xfrm>
            <a:off x="6911438" y="3693226"/>
            <a:ext cx="5066805" cy="3079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5" y="3914537"/>
            <a:ext cx="4896592" cy="27502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74183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86" y="827258"/>
            <a:ext cx="6401406" cy="5993194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После </a:t>
            </a:r>
            <a:r>
              <a:rPr lang="ru-RU" dirty="0" smtClean="0">
                <a:effectLst/>
              </a:rPr>
              <a:t>совершения поджога в отношении лица, совершившего противоправное деяние возбуждается  </a:t>
            </a:r>
            <a:r>
              <a:rPr lang="ru-RU" dirty="0">
                <a:effectLst/>
              </a:rPr>
              <a:t>уголовное </a:t>
            </a:r>
            <a:r>
              <a:rPr lang="ru-RU" dirty="0" smtClean="0">
                <a:effectLst/>
              </a:rPr>
              <a:t>дело </a:t>
            </a:r>
            <a:r>
              <a:rPr lang="ru-RU" dirty="0">
                <a:effectLst/>
              </a:rPr>
              <a:t>по признакам состава </a:t>
            </a:r>
            <a:r>
              <a:rPr lang="ru-RU" dirty="0" smtClean="0">
                <a:effectLst/>
              </a:rPr>
              <a:t>совершенного преступления</a:t>
            </a:r>
            <a:r>
              <a:rPr lang="ru-RU" dirty="0" smtClean="0">
                <a:effectLst/>
              </a:rPr>
              <a:t>, </a:t>
            </a:r>
            <a:r>
              <a:rPr lang="ru-RU" dirty="0" smtClean="0">
                <a:effectLst/>
              </a:rPr>
              <a:t>решением суда лицо </a:t>
            </a:r>
            <a:r>
              <a:rPr lang="ru-RU" dirty="0" smtClean="0">
                <a:effectLst/>
              </a:rPr>
              <a:t>подлежит </a:t>
            </a:r>
            <a:r>
              <a:rPr lang="ru-RU" dirty="0" smtClean="0">
                <a:effectLst/>
              </a:rPr>
              <a:t>задержанию в порядке статьи 91 Уголовно-процессуального кодекса.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72" r="23959" b="27700"/>
          <a:stretch/>
        </p:blipFill>
        <p:spPr>
          <a:xfrm>
            <a:off x="7291914" y="166256"/>
            <a:ext cx="4500282" cy="36575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0" t="9437" r="28284" b="10849"/>
          <a:stretch/>
        </p:blipFill>
        <p:spPr>
          <a:xfrm>
            <a:off x="6391804" y="3233366"/>
            <a:ext cx="3964614" cy="346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16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27279"/>
            <a:ext cx="12192000" cy="581154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сентябре 2024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года в дежурную часть Ноябрьского ЛОП поступило сообщение с пожарной части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Ноябрьск о том, что на вертолетной площадке возле транспортного КПП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аэропорта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Ноябрьск горит вертолет. </a:t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Следственно-оперативной группой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месте происшествия установлено,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что на вертолетной площадке произошло возгорание вертолёта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МИ-8, принадлежащий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авиакомпании ЮТЭЙР. </a:t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В ходе оперативно-розыскных мероприятий установлены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несовершеннолетних жителя г. Ноябрьск 13 и 14 лет,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дали признательные показания в совершенном ими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преступлении.</a:t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</a:t>
            </a:r>
            <a:r>
              <a:rPr lang="ru-RU" sz="2000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000" b="1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</a:t>
            </a:r>
            <a:r>
              <a:rPr lang="ru-RU" sz="2000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получали команды через канал «Ноябрьск № 39» посредством мессенджера «Телеграмм», </a:t>
            </a:r>
            <a:r>
              <a:rPr lang="ru-RU" sz="2400" b="1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поджог вертолета было обещано 5 000 000 рублей</a:t>
            </a:r>
            <a:r>
              <a:rPr lang="ru-RU" sz="2000" b="1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u="sng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Несовершеннолетний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С.,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 лет, находился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 домашним арестом.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effectLst/>
              </a:rPr>
              <a:t>В отношении </a:t>
            </a:r>
            <a:r>
              <a:rPr lang="ru-RU" sz="2000" b="1" dirty="0" smtClean="0">
                <a:effectLst/>
              </a:rPr>
              <a:t>несовершеннолетнего И</a:t>
            </a:r>
            <a:r>
              <a:rPr lang="ru-RU" sz="2000" b="1" dirty="0" smtClean="0">
                <a:effectLst/>
              </a:rPr>
              <a:t>., 13 лет, </a:t>
            </a:r>
            <a:r>
              <a:rPr lang="ru-RU" sz="2000" b="1" dirty="0" smtClean="0">
                <a:effectLst/>
              </a:rPr>
              <a:t>отказано </a:t>
            </a:r>
            <a:r>
              <a:rPr lang="ru-RU" sz="2000" b="1" dirty="0">
                <a:effectLst/>
              </a:rPr>
              <a:t>в возбуждении уголовного дела в виду не достижения возраста уголовной ответственности. </a:t>
            </a:r>
            <a:r>
              <a:rPr lang="ru-RU" sz="2000" b="1" dirty="0" smtClean="0">
                <a:effectLst/>
              </a:rPr>
              <a:t>Окружной суд вынес решение </a:t>
            </a:r>
            <a:r>
              <a:rPr lang="ru-RU" sz="2000" b="1" dirty="0" smtClean="0">
                <a:effectLst/>
              </a:rPr>
              <a:t>о помещении И., </a:t>
            </a:r>
            <a:r>
              <a:rPr lang="ru-RU" sz="2000" b="1" dirty="0">
                <a:effectLst/>
              </a:rPr>
              <a:t>в учреждение закрытого </a:t>
            </a:r>
            <a:r>
              <a:rPr lang="ru-RU" sz="2000" b="1" dirty="0" smtClean="0">
                <a:effectLst/>
              </a:rPr>
              <a:t>типа </a:t>
            </a:r>
            <a:r>
              <a:rPr lang="ru-RU" sz="2000" b="1" dirty="0">
                <a:effectLst/>
              </a:rPr>
              <a:t>для несовершеннолетних</a:t>
            </a:r>
            <a:r>
              <a:rPr lang="ru-RU" sz="2000" b="1" dirty="0" smtClean="0">
                <a:effectLst/>
              </a:rPr>
              <a:t>.</a:t>
            </a:r>
            <a:br>
              <a:rPr lang="ru-RU" sz="2000" b="1" dirty="0" smtClean="0">
                <a:effectLst/>
              </a:rPr>
            </a:br>
            <a:r>
              <a:rPr lang="ru-RU" sz="2000" b="1" dirty="0" smtClean="0">
                <a:effectLst/>
              </a:rPr>
              <a:t/>
            </a:r>
            <a:br>
              <a:rPr lang="ru-RU" sz="2000" b="1" dirty="0" smtClean="0">
                <a:effectLst/>
              </a:rPr>
            </a:br>
            <a:r>
              <a:rPr lang="ru-RU" sz="2000" b="1" i="1" dirty="0" smtClean="0">
                <a:effectLst/>
              </a:rPr>
              <a:t>В </a:t>
            </a:r>
            <a:r>
              <a:rPr lang="ru-RU" sz="2000" b="1" i="1" dirty="0">
                <a:effectLst/>
              </a:rPr>
              <a:t>2026 году приговором суда несовершеннолетний С. признан виновным в совершении преступления, предусмотренного ч. 2 ст. 205 УК РФ, назначено наказание в виде лишения свободы на срок 8 (восемь) лет в воспитательной </a:t>
            </a:r>
            <a:r>
              <a:rPr lang="ru-RU" sz="2000" b="1" i="1" dirty="0" smtClean="0">
                <a:effectLst/>
              </a:rPr>
              <a:t>колонии.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009" y="142504"/>
            <a:ext cx="11340934" cy="58477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СТАТИСТИКЕ:</a:t>
            </a:r>
            <a:endParaRPr lang="ru-RU" sz="3200" b="1" u="sng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65" y="86264"/>
            <a:ext cx="5669445" cy="659080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!!!!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декабре 2024 г.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Тюменском ЛО МВД России на транспорте зарегистрирован материал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проверки по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факту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оперативной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 том, что на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2136 км 8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перегона «Тюмень –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Утяшево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у релейного шкафа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задержаны несовершеннолетние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2009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г.р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житель г.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Тюмень,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9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№30 г.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Тюмени и несовершеннолетний Х.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2011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г.р., проживающий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Тюмень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 88 г. Тюмени.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 задержаны в порядке статьи 91 УПК и помещены в изолятор временного содержания.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данному факту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окончено производством и направлено в суд уголовное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дело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 преступления, предусмотренного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п. «а» ч. 2 ст. 205 УК РФ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6675">
            <a:off x="6028980" y="1093912"/>
            <a:ext cx="6009089" cy="4027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428" y="0"/>
            <a:ext cx="8170439" cy="68326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!!!! 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июле 2024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в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дежурную часть Линейного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отдела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МВД России на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станции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Екатеринбург-Пассажирский поступило сообщение по факту поджога релейного шкафа,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находящегося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вблизи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пикета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1767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км. перегона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станций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Подволошная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-Первоуральск Свердловской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железной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дороги.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Возбуждено </a:t>
            </a:r>
            <a:r>
              <a:rPr lang="ru-RU" sz="20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уголовное дело по п. «а» ч. 2 ст. 205 УК РФ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Установлены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несовершеннолетних жителей города Первоуральск,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причастных к совершению указанного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преступления: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С.,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2009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г.р.,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учащийся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МАОУ «Средней общеобразовательной школы № 2» г. Первоуральска, </a:t>
            </a:r>
            <a:endParaRPr lang="ru-RU" sz="1600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2008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г.р.,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учащийся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МАОУ «Средней общеобразовательной школы № 2» г. Первоуральска, </a:t>
            </a:r>
            <a:endParaRPr lang="ru-RU" sz="1600" i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– К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2010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г.р.,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учащийся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6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класса </a:t>
            </a:r>
            <a:r>
              <a:rPr lang="ru-RU" sz="16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МАОУ «Средней общеобразовательной школы № 1» г. Первоуральска.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овершеннолетние были задержаны и помещены в ИВС. </a:t>
            </a: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/>
              <a:t>В 2026 году Центральный окружной военный суд вынес приговоры о признании каждого виновным в совершении террористического акта (ст. 205 УК РФ) и наказаниями в виде лишений свободы с отбыванием наказаний: несовершеннолетнему С. 2009 г.р. – 6 лет в воспитательной колонии, В. 2008 г.р. – 6 лет в колонии общего режима, К. 2010 г.р. – 6 лет в воспитательной колонии</a:t>
            </a:r>
            <a:r>
              <a:rPr lang="ru-RU" sz="2000" b="1" i="1" dirty="0" smtClean="0"/>
              <a:t>.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71981">
            <a:off x="8485622" y="400417"/>
            <a:ext cx="3638439" cy="4659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4247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728" y="973776"/>
            <a:ext cx="7395272" cy="4613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44747" y="79637"/>
            <a:ext cx="4651981" cy="667875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6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!!! 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Если Вам или вашим близким через социальные сети или менеджеры поступило сообщение с просьбой или предложением заработать денежные средства путём повреждения или поджога релейных шкафов, немедленно обратитесь с заявлением в полицию.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Напоминаем, что повреждение или поджог релейных шкафов, расценивается как диверсия – статья 281 УК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РФ, или теракт – статья 205 УК РФ. 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наказание – до пожизненного лишения свободы.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рифель">
  <a:themeElements>
    <a:clrScheme name="Грифель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Грифель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ифел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535</TotalTime>
  <Words>494</Words>
  <Application>Microsoft Office PowerPoint</Application>
  <PresentationFormat>Широкоэкранный</PresentationFormat>
  <Paragraphs>25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Calisto MT</vt:lpstr>
      <vt:lpstr>Times New Roman</vt:lpstr>
      <vt:lpstr>Trebuchet MS</vt:lpstr>
      <vt:lpstr>Wingdings 2</vt:lpstr>
      <vt:lpstr>Грифель</vt:lpstr>
      <vt:lpstr>Диверсионно-террористическая деятельность на объектах железнодорожного транспорта.</vt:lpstr>
      <vt:lpstr>В последнее время в Линейные отделы МВД России все чаще поступают сообщения о попытках поджога релейных шкафов на железных дорогах России. Задержанные ранее поджигатели утверждают, что неизвестные через мессенджеры предлагают им подзаработать таким способом: гонорар за уничтоженный шкаф обычно составляет от 5 до 30 тысяч рублей.  Нередко на это соглашаются подростки, не задумывающиеся о том, что им предлагают совершить преступление. </vt:lpstr>
      <vt:lpstr>Презентация PowerPoint</vt:lpstr>
      <vt:lpstr>Презентация PowerPoint</vt:lpstr>
      <vt:lpstr> ч. 2 ст. 281 Уголовного Кодекса РФ  Диверсия:  а) деяния, совершенные группой лиц по предварительному сговору или организованной группой; б) повлекшие причинение значительного имущественного ущерба либо наступление иных тяжких последствий; в) деяния, сопряженные с посягательством на объекты федерального органа исполнительной власти в области обороны,  !!! наказываются лишением свободы на срок от десяти до двадцати лет! </vt:lpstr>
      <vt:lpstr> Статья 205 Уголовного Кодекса РФ Террористический акт </vt:lpstr>
      <vt:lpstr>Презентация PowerPoint</vt:lpstr>
      <vt:lpstr>После совершения поджога в отношении лица, совершившего противоправное деяние возбуждается  уголовное дело по признакам состава совершенного преступления, решением суда лицо подлежит задержанию в порядке статьи 91 Уголовно-процессуального кодекса. </vt:lpstr>
      <vt:lpstr>!!!В сентябре 2024 года в дежурную часть Ноябрьского ЛОП поступило сообщение с пожарной части                                     г. Ноябрьск о том, что на вертолетной площадке возле транспортного КПП аэропорта г. Ноябрьск горит вертолет.  Следственно-оперативной группой на месте происшествия установлено, что на вертолетной площадке произошло возгорание вертолёта МИ-8, принадлежащий авиакомпании ЮТЭЙР.                В ходе оперативно-розыскных мероприятий установлены 2 несовершеннолетних жителя г. Ноябрьск 13 и 14 лет, которые дали признательные показания в совершенном ими преступлении. Установлено, что подростки получали команды через канал «Ноябрьск № 39» посредством мессенджера «Телеграмм», за поджог вертолета было обещано 5 000 000 рублей.  Несовершеннолетний С., 14 лет, находился под домашним арестом.  В отношении несовершеннолетнего И., 13 лет, отказано в возбуждении уголовного дела в виду не достижения возраста уголовной ответственности. Окружной суд вынес решение о помещении И., в учреждение закрытого типа для несовершеннолетних.  В 2026 году приговором суда несовершеннолетний С. признан виновным в совершении преступления, предусмотренного ч. 2 ст. 205 УК РФ, назначено наказание в виде лишения свободы на срок 8 (восемь) лет в воспитательной колонии. </vt:lpstr>
      <vt:lpstr>!!!! В декабре 2024 г. в Тюменском ЛО МВД России на транспорте зарегистрирован материал проверки по факту поступления оперативной информации о том, что на 2136 км 8 пк перегона «Тюмень – Утяшево» у релейного шкафа задержаны несовершеннолетние В. 2009 г.р., житель г. Тюмень,  учащийся 9 класса МАОУ СОШ №30 г. Тюмени и несовершеннолетний Х. 2011 г.р., проживающий в г. Тюмень, учащийся 7 класса МАОУ СОШ № 88 г. Тюмени.  Несовершеннолетние задержаны в порядке статьи 91 УПК и помещены в изолятор временного содержания. По данному факту окончено производством и направлено в суд уголовное дело по признакам преступления, предусмотренного  ч. 1  ст. 30 п. «а» ч. 2 ст. 205 УК РФ.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Диверсионно-террористическая деятельность</dc:title>
  <dc:creator>ПДН</dc:creator>
  <cp:lastModifiedBy>nshiriankina</cp:lastModifiedBy>
  <cp:revision>31</cp:revision>
  <cp:lastPrinted>2026-09-10T06:04:30Z</cp:lastPrinted>
  <dcterms:created xsi:type="dcterms:W3CDTF">2024-12-23T07:19:15Z</dcterms:created>
  <dcterms:modified xsi:type="dcterms:W3CDTF">2026-09-10T06:04:32Z</dcterms:modified>
</cp:coreProperties>
</file>