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60" r:id="rId6"/>
    <p:sldId id="264" r:id="rId7"/>
    <p:sldId id="274" r:id="rId8"/>
    <p:sldId id="275" r:id="rId9"/>
    <p:sldId id="263" r:id="rId10"/>
    <p:sldId id="278" r:id="rId11"/>
    <p:sldId id="279" r:id="rId12"/>
    <p:sldId id="280" r:id="rId13"/>
    <p:sldId id="281" r:id="rId14"/>
    <p:sldId id="283"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4CC8BF-33A0-48DA-9F9C-E3C919CFF15A}" v="307" dt="2022-09-09T14:33:29.724"/>
    <p1510:client id="{6DDB7379-BAEA-48A5-A7F8-6CFD4E693B86}" v="9" dt="2022-09-09T15:51:32.507"/>
    <p1510:client id="{D7915492-E629-47A0-8B8D-FCB21E20C6AC}" v="681" dt="2022-09-09T15:29:46.022"/>
    <p1510:client id="{F04093E7-3A8A-4CDC-9B14-5B39A3BFD0D8}" v="244" dt="2022-09-09T15:49:22.808"/>
    <p1510:client id="{F6BD6714-41DA-46EA-B495-1BBB1D069F21}" v="36" dt="2022-09-09T15:57:19.361"/>
    <p1510:client id="{F7A0777E-5E78-4BEE-9292-304F5D9DF51B}" v="25" dt="2022-09-09T13:59:43.3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5201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47F38-B617-4D2F-AE0A-013F0C4D2C57}"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a:p>
        </p:txBody>
      </p:sp>
    </p:spTree>
    <p:extLst>
      <p:ext uri="{BB962C8B-B14F-4D97-AF65-F5344CB8AC3E}">
        <p14:creationId xmlns:p14="http://schemas.microsoft.com/office/powerpoint/2010/main" val="3281374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3869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BFA754-D5C3-4E66-96A6-867B257F58DC}"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a:p>
        </p:txBody>
      </p:sp>
    </p:spTree>
    <p:extLst>
      <p:ext uri="{BB962C8B-B14F-4D97-AF65-F5344CB8AC3E}">
        <p14:creationId xmlns:p14="http://schemas.microsoft.com/office/powerpoint/2010/main" val="56019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763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2388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671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40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83543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635369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5061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7380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86897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9654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4815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156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3001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8/31/2026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12808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bilety-na-poezd.com/wp-content/uploads/ya97.png"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hyperlink" Target="https://bilety-na-poezd.com/wp-content/uploads/ya98.jpg" TargetMode="External"/><Relationship Id="rId1" Type="http://schemas.openxmlformats.org/officeDocument/2006/relationships/slideLayout" Target="../slideLayouts/slideLayout2.xml"/><Relationship Id="rId6" Type="http://schemas.openxmlformats.org/officeDocument/2006/relationships/hyperlink" Target="https://bilety-na-poezd.com/wp-content/uploads/e5.jpg" TargetMode="External"/><Relationship Id="rId5" Type="http://schemas.openxmlformats.org/officeDocument/2006/relationships/image" Target="../media/image11.jpeg"/><Relationship Id="rId4" Type="http://schemas.openxmlformats.org/officeDocument/2006/relationships/hyperlink" Target="https://bilety-na-poezd.com/wp-content/uploads/e4.jpg"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png"/><Relationship Id="rId7" Type="http://schemas.openxmlformats.org/officeDocument/2006/relationships/hyperlink" Target="https://iz.ru/1055999/elena-motrenko/ne-tcepliaiutsia-za-zhizn-pochemu-zatcepery-prodolzhaiut-kalechitsia-i-umirat"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bilety-na-poezd.com/wp-content/uploads/e67-2.jpg"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png"/><Relationship Id="rId7"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88165" y="278927"/>
            <a:ext cx="6815669" cy="773732"/>
          </a:xfrm>
        </p:spPr>
        <p:txBody>
          <a:bodyPr>
            <a:normAutofit/>
          </a:bodyPr>
          <a:lstStyle/>
          <a:p>
            <a:pPr>
              <a:lnSpc>
                <a:spcPct val="90000"/>
              </a:lnSpc>
            </a:pPr>
            <a:r>
              <a:rPr lang="ru-RU" sz="4600" dirty="0" smtClean="0">
                <a:solidFill>
                  <a:srgbClr val="FFFFFF"/>
                </a:solidFill>
              </a:rPr>
              <a:t>ЗАЦЕПЕРЫ</a:t>
            </a:r>
            <a:endParaRPr lang="ru-RU" sz="4600" dirty="0">
              <a:solidFill>
                <a:srgbClr val="FFFFFF"/>
              </a:solidFill>
            </a:endParaRPr>
          </a:p>
        </p:txBody>
      </p:sp>
      <p:cxnSp>
        <p:nvCxnSpPr>
          <p:cNvPr id="11" name="Straight Connector 10">
            <a:extLst>
              <a:ext uri="{FF2B5EF4-FFF2-40B4-BE49-F238E27FC236}">
                <a16:creationId xmlns="" xmlns:a16="http://schemas.microsoft.com/office/drawing/2014/main" id="{B48BEE9B-A2F4-4BF3-9EAD-16E1A7FC2DC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pic>
        <p:nvPicPr>
          <p:cNvPr id="7" name="Рисунок 6" descr="Зацепинг"/>
          <p:cNvPicPr/>
          <p:nvPr/>
        </p:nvPicPr>
        <p:blipFill>
          <a:blip r:embed="rId2">
            <a:extLst>
              <a:ext uri="{28A0092B-C50C-407E-A947-70E740481C1C}">
                <a14:useLocalDpi xmlns:a14="http://schemas.microsoft.com/office/drawing/2010/main" val="0"/>
              </a:ext>
            </a:extLst>
          </a:blip>
          <a:srcRect/>
          <a:stretch>
            <a:fillRect/>
          </a:stretch>
        </p:blipFill>
        <p:spPr bwMode="auto">
          <a:xfrm>
            <a:off x="2210938" y="1331586"/>
            <a:ext cx="7997364" cy="4390770"/>
          </a:xfrm>
          <a:prstGeom prst="rect">
            <a:avLst/>
          </a:prstGeom>
          <a:noFill/>
          <a:ln>
            <a:noFill/>
          </a:ln>
        </p:spPr>
      </p:pic>
      <p:pic>
        <p:nvPicPr>
          <p:cNvPr id="8" name="Рисунок 7" descr="Зацепинг"/>
          <p:cNvPicPr/>
          <p:nvPr/>
        </p:nvPicPr>
        <p:blipFill>
          <a:blip r:embed="rId2">
            <a:extLst>
              <a:ext uri="{28A0092B-C50C-407E-A947-70E740481C1C}">
                <a14:useLocalDpi xmlns:a14="http://schemas.microsoft.com/office/drawing/2010/main" val="0"/>
              </a:ext>
            </a:extLst>
          </a:blip>
          <a:srcRect/>
          <a:stretch>
            <a:fillRect/>
          </a:stretch>
        </p:blipFill>
        <p:spPr bwMode="auto">
          <a:xfrm>
            <a:off x="2097317" y="1331586"/>
            <a:ext cx="7997364" cy="4390770"/>
          </a:xfrm>
          <a:prstGeom prst="rect">
            <a:avLst/>
          </a:prstGeom>
          <a:noFill/>
          <a:ln>
            <a:noFill/>
          </a:ln>
        </p:spPr>
      </p:pic>
      <p:sp>
        <p:nvSpPr>
          <p:cNvPr id="3" name="TextBox 2"/>
          <p:cNvSpPr txBox="1"/>
          <p:nvPr/>
        </p:nvSpPr>
        <p:spPr>
          <a:xfrm>
            <a:off x="10094681" y="5956608"/>
            <a:ext cx="2783092" cy="646331"/>
          </a:xfrm>
          <a:prstGeom prst="rect">
            <a:avLst/>
          </a:prstGeom>
          <a:noFill/>
        </p:spPr>
        <p:txBody>
          <a:bodyPr wrap="square" rtlCol="0">
            <a:spAutoFit/>
          </a:bodyPr>
          <a:lstStyle/>
          <a:p>
            <a:r>
              <a:rPr lang="ru-RU" dirty="0" smtClean="0"/>
              <a:t>Подготовила</a:t>
            </a:r>
          </a:p>
          <a:p>
            <a:r>
              <a:rPr lang="ru-RU" dirty="0" smtClean="0"/>
              <a:t>Наталья </a:t>
            </a:r>
            <a:r>
              <a:rPr lang="ru-RU" dirty="0" err="1" smtClean="0"/>
              <a:t>Ширянкина</a:t>
            </a:r>
            <a:endParaRPr lang="ru-RU" dirty="0"/>
          </a:p>
        </p:txBody>
      </p:sp>
    </p:spTree>
    <p:extLst>
      <p:ext uri="{BB962C8B-B14F-4D97-AF65-F5344CB8AC3E}">
        <p14:creationId xmlns:p14="http://schemas.microsoft.com/office/powerpoint/2010/main" val="13516515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073"/>
    </mc:Choice>
    <mc:Fallback xmlns="">
      <p:transition spd="slow" advTm="307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32" name="Rectangle 30">
            <a:extLst>
              <a:ext uri="{FF2B5EF4-FFF2-40B4-BE49-F238E27FC236}">
                <a16:creationId xmlns="" xmlns:a16="http://schemas.microsoft.com/office/drawing/2014/main" id="{A440FBE6-72B7-43D4-A8EB-FDBC35FE56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32">
            <a:extLst>
              <a:ext uri="{FF2B5EF4-FFF2-40B4-BE49-F238E27FC236}">
                <a16:creationId xmlns="" xmlns:a16="http://schemas.microsoft.com/office/drawing/2014/main" id="{647B8492-BC4D-4046-B35A-C38E0349406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34" name="Picture 33">
              <a:extLst>
                <a:ext uri="{FF2B5EF4-FFF2-40B4-BE49-F238E27FC236}">
                  <a16:creationId xmlns="" xmlns:a16="http://schemas.microsoft.com/office/drawing/2014/main" id="{47264A7B-BD07-443B-B4AE-B7D112274D0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4" name="Rectangle 34">
              <a:extLst>
                <a:ext uri="{FF2B5EF4-FFF2-40B4-BE49-F238E27FC236}">
                  <a16:creationId xmlns="" xmlns:a16="http://schemas.microsoft.com/office/drawing/2014/main" id="{8D9B85B4-ACC6-412B-BC6B-2163BCCDFBD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6" name="Picture 35">
              <a:extLst>
                <a:ext uri="{FF2B5EF4-FFF2-40B4-BE49-F238E27FC236}">
                  <a16:creationId xmlns="" xmlns:a16="http://schemas.microsoft.com/office/drawing/2014/main" id="{17D5E57D-F913-44D3-9AF3-FCDFAE64F7E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7" name="Picture 36">
              <a:extLst>
                <a:ext uri="{FF2B5EF4-FFF2-40B4-BE49-F238E27FC236}">
                  <a16:creationId xmlns="" xmlns:a16="http://schemas.microsoft.com/office/drawing/2014/main" id="{BCF01E4E-4102-455A-BC41-D5F848B94177}"/>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5C1FC3CC-5D05-D169-03D2-ED2034170F68}"/>
              </a:ext>
            </a:extLst>
          </p:cNvPr>
          <p:cNvSpPr>
            <a:spLocks noGrp="1"/>
          </p:cNvSpPr>
          <p:nvPr>
            <p:ph type="title"/>
          </p:nvPr>
        </p:nvSpPr>
        <p:spPr>
          <a:xfrm>
            <a:off x="1295402" y="1030360"/>
            <a:ext cx="3660056" cy="1325373"/>
          </a:xfrm>
        </p:spPr>
        <p:txBody>
          <a:bodyPr anchor="b">
            <a:normAutofit/>
          </a:bodyPr>
          <a:lstStyle/>
          <a:p>
            <a:r>
              <a:rPr lang="ru-RU" sz="4000" dirty="0"/>
              <a:t>Кого называют </a:t>
            </a:r>
            <a:r>
              <a:rPr lang="ru-RU" sz="4000" dirty="0" err="1"/>
              <a:t>зацеперами</a:t>
            </a:r>
            <a:endParaRPr lang="ru-RU" sz="4000" dirty="0"/>
          </a:p>
        </p:txBody>
      </p:sp>
      <p:cxnSp>
        <p:nvCxnSpPr>
          <p:cNvPr id="48" name="Straight Connector 38">
            <a:extLst>
              <a:ext uri="{FF2B5EF4-FFF2-40B4-BE49-F238E27FC236}">
                <a16:creationId xmlns="" xmlns:a16="http://schemas.microsoft.com/office/drawing/2014/main" id="{16652DC1-CA18-4263-AC06-BAB0B05EC78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Объект 2">
            <a:extLst>
              <a:ext uri="{FF2B5EF4-FFF2-40B4-BE49-F238E27FC236}">
                <a16:creationId xmlns="" xmlns:a16="http://schemas.microsoft.com/office/drawing/2014/main" id="{B4E22C90-F4CF-4E2E-6BC4-44ABA1B84A17}"/>
              </a:ext>
            </a:extLst>
          </p:cNvPr>
          <p:cNvSpPr>
            <a:spLocks noGrp="1"/>
          </p:cNvSpPr>
          <p:nvPr>
            <p:ph idx="1"/>
          </p:nvPr>
        </p:nvSpPr>
        <p:spPr>
          <a:xfrm>
            <a:off x="821663" y="2776493"/>
            <a:ext cx="4528157" cy="3201226"/>
          </a:xfrm>
        </p:spPr>
        <p:txBody>
          <a:bodyPr vert="horz" lIns="91440" tIns="45720" rIns="91440" bIns="45720" rtlCol="0" anchor="t">
            <a:noAutofit/>
          </a:bodyPr>
          <a:lstStyle/>
          <a:p>
            <a:pPr marL="0" indent="0" algn="ctr">
              <a:buNone/>
            </a:pPr>
            <a:r>
              <a:rPr lang="ru-RU" dirty="0" err="1" smtClean="0"/>
              <a:t>Зацепинг</a:t>
            </a:r>
            <a:r>
              <a:rPr lang="ru-RU" dirty="0" smtClean="0"/>
              <a:t>– </a:t>
            </a:r>
            <a:r>
              <a:rPr lang="ru-RU" dirty="0"/>
              <a:t>нестандартный способ проезда снаружи поезда. </a:t>
            </a:r>
            <a:endParaRPr lang="ru-RU" dirty="0" smtClean="0"/>
          </a:p>
          <a:p>
            <a:pPr marL="0" indent="0" algn="ctr">
              <a:buNone/>
            </a:pPr>
            <a:r>
              <a:rPr lang="ru-RU" dirty="0" smtClean="0"/>
              <a:t>Он </a:t>
            </a:r>
            <a:r>
              <a:rPr lang="ru-RU" dirty="0"/>
              <a:t>подразумевает размещение </a:t>
            </a:r>
            <a:r>
              <a:rPr lang="ru-RU" dirty="0" smtClean="0"/>
              <a:t>                на </a:t>
            </a:r>
            <a:r>
              <a:rPr lang="ru-RU" dirty="0"/>
              <a:t>крыше, с боковых или торцевых частей состава, </a:t>
            </a:r>
            <a:r>
              <a:rPr lang="ru-RU" dirty="0" smtClean="0"/>
              <a:t>                      между </a:t>
            </a:r>
            <a:r>
              <a:rPr lang="ru-RU" dirty="0"/>
              <a:t>вагонами, в подвагонном пространстве или внутри открытых кузовов.</a:t>
            </a:r>
          </a:p>
          <a:p>
            <a:pPr algn="ctr"/>
            <a:endParaRPr lang="ru-RU" sz="1600" dirty="0">
              <a:cs typeface="Calibri"/>
            </a:endParaRPr>
          </a:p>
        </p:txBody>
      </p:sp>
      <p:pic>
        <p:nvPicPr>
          <p:cNvPr id="12" name="Рисунок 11" descr="Что нужно знать о зацеперах — основные сведения">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5563470" y="1437109"/>
            <a:ext cx="5711825" cy="4039870"/>
          </a:xfrm>
          <a:prstGeom prst="rect">
            <a:avLst/>
          </a:prstGeom>
          <a:noFill/>
          <a:ln>
            <a:noFill/>
          </a:ln>
        </p:spPr>
      </p:pic>
      <p:pic>
        <p:nvPicPr>
          <p:cNvPr id="14" name="Рисунок 13" descr="Зацеперы на электропоездах - зацепинг – Зацеперы на электропоездах - зацепинг – Движение24"/>
          <p:cNvPicPr/>
          <p:nvPr/>
        </p:nvPicPr>
        <p:blipFill>
          <a:blip r:embed="rId7">
            <a:extLst>
              <a:ext uri="{28A0092B-C50C-407E-A947-70E740481C1C}">
                <a14:useLocalDpi xmlns:a14="http://schemas.microsoft.com/office/drawing/2010/main" val="0"/>
              </a:ext>
            </a:extLst>
          </a:blip>
          <a:srcRect/>
          <a:stretch>
            <a:fillRect/>
          </a:stretch>
        </p:blipFill>
        <p:spPr bwMode="auto">
          <a:xfrm>
            <a:off x="6155230" y="1949150"/>
            <a:ext cx="4673743" cy="3123307"/>
          </a:xfrm>
          <a:prstGeom prst="rect">
            <a:avLst/>
          </a:prstGeom>
          <a:noFill/>
          <a:ln>
            <a:noFill/>
          </a:ln>
        </p:spPr>
      </p:pic>
    </p:spTree>
    <p:extLst>
      <p:ext uri="{BB962C8B-B14F-4D97-AF65-F5344CB8AC3E}">
        <p14:creationId xmlns:p14="http://schemas.microsoft.com/office/powerpoint/2010/main" val="3843368203"/>
      </p:ext>
    </p:extLst>
  </p:cSld>
  <p:clrMapOvr>
    <a:masterClrMapping/>
  </p:clrMapOvr>
  <mc:AlternateContent xmlns:mc="http://schemas.openxmlformats.org/markup-compatibility/2006" xmlns:p14="http://schemas.microsoft.com/office/powerpoint/2010/main">
    <mc:Choice Requires="p14">
      <p:transition spd="slow" p14:dur="2000" advTm="1400"/>
    </mc:Choice>
    <mc:Fallback xmlns="">
      <p:transition spd="slow" advTm="14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5C2D050-9095-BC60-2125-7CABBC35A4D7}"/>
              </a:ext>
            </a:extLst>
          </p:cNvPr>
          <p:cNvSpPr>
            <a:spLocks noGrp="1"/>
          </p:cNvSpPr>
          <p:nvPr>
            <p:ph type="title"/>
          </p:nvPr>
        </p:nvSpPr>
        <p:spPr>
          <a:xfrm>
            <a:off x="929390" y="600500"/>
            <a:ext cx="10296992" cy="1663241"/>
          </a:xfrm>
        </p:spPr>
        <p:txBody>
          <a:bodyPr>
            <a:noAutofit/>
          </a:bodyPr>
          <a:lstStyle/>
          <a:p>
            <a:r>
              <a:rPr lang="ru-RU" sz="2000" dirty="0" smtClean="0"/>
              <a:t>Человек при этом держится за любые доступные элементы, включая поручни, ступени лестниц, подножки или иные выступающие части корпуса.                                                                                </a:t>
            </a:r>
            <a:r>
              <a:rPr lang="ru-RU" sz="2000" dirty="0" err="1" smtClean="0"/>
              <a:t>Экстремалы</a:t>
            </a:r>
            <a:r>
              <a:rPr lang="ru-RU" sz="2000" dirty="0" smtClean="0"/>
              <a:t> могут цепляться за поезда дальнего следования, обычные пригородные электрички, </a:t>
            </a:r>
            <a:br>
              <a:rPr lang="ru-RU" sz="2000" dirty="0" smtClean="0"/>
            </a:br>
            <a:r>
              <a:rPr lang="ru-RU" sz="2000" dirty="0" smtClean="0"/>
              <a:t>составы из метро, грузовые вагоны или даже трамваи.</a:t>
            </a:r>
            <a:br>
              <a:rPr lang="ru-RU" sz="2000" dirty="0" smtClean="0"/>
            </a:br>
            <a:r>
              <a:rPr lang="ru-RU" sz="2000" dirty="0" smtClean="0"/>
              <a:t>Любителей подобного развлечения называют </a:t>
            </a:r>
            <a:r>
              <a:rPr lang="ru-RU" sz="2000" dirty="0" err="1" smtClean="0"/>
              <a:t>зацеперами</a:t>
            </a:r>
            <a:r>
              <a:rPr lang="ru-RU" sz="2000" dirty="0" smtClean="0"/>
              <a:t>.</a:t>
            </a:r>
            <a:endParaRPr lang="ru-RU" sz="2000" dirty="0"/>
          </a:p>
        </p:txBody>
      </p:sp>
      <p:sp>
        <p:nvSpPr>
          <p:cNvPr id="5" name="TextBox 4">
            <a:extLst>
              <a:ext uri="{FF2B5EF4-FFF2-40B4-BE49-F238E27FC236}">
                <a16:creationId xmlns="" xmlns:a16="http://schemas.microsoft.com/office/drawing/2014/main" id="{5B86BC8F-C000-B2A2-17AC-F13A65D6DDE5}"/>
              </a:ext>
            </a:extLst>
          </p:cNvPr>
          <p:cNvSpPr txBox="1"/>
          <p:nvPr/>
        </p:nvSpPr>
        <p:spPr>
          <a:xfrm>
            <a:off x="2332844" y="5184842"/>
            <a:ext cx="8001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ct val="20000"/>
              </a:spcBef>
              <a:spcAft>
                <a:spcPts val="600"/>
              </a:spcAft>
            </a:pPr>
            <a:r>
              <a:rPr lang="ru-RU" dirty="0" err="1"/>
              <a:t>З</a:t>
            </a:r>
            <a:r>
              <a:rPr lang="ru-RU" dirty="0" err="1" smtClean="0"/>
              <a:t>ацеперы</a:t>
            </a:r>
            <a:r>
              <a:rPr lang="ru-RU" dirty="0" smtClean="0"/>
              <a:t> </a:t>
            </a:r>
            <a:r>
              <a:rPr lang="ru-RU" dirty="0"/>
              <a:t>объединяются в большие группы, регулярно общаются и делятся своими успехами. Иногда такие сообщества могут устраивать массовые акции, выходя на линии поездов десятками или сотнями человек</a:t>
            </a:r>
            <a:endParaRPr lang="ru-RU" dirty="0">
              <a:ea typeface="+mn-lt"/>
              <a:cs typeface="+mn-lt"/>
            </a:endParaRPr>
          </a:p>
        </p:txBody>
      </p:sp>
      <p:pic>
        <p:nvPicPr>
          <p:cNvPr id="11" name="Рисунок 10" descr="Что нужно знать о зацеперах — основные сведения">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721583" y="2263741"/>
            <a:ext cx="2696174" cy="2554237"/>
          </a:xfrm>
          <a:prstGeom prst="rect">
            <a:avLst/>
          </a:prstGeom>
          <a:noFill/>
          <a:ln>
            <a:noFill/>
          </a:ln>
        </p:spPr>
      </p:pic>
      <p:pic>
        <p:nvPicPr>
          <p:cNvPr id="12" name="Рисунок 11" descr="Что нужно знать о зацеперах — основные сведения">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9248931" y="2420123"/>
            <a:ext cx="2361358" cy="2554238"/>
          </a:xfrm>
          <a:prstGeom prst="rect">
            <a:avLst/>
          </a:prstGeom>
          <a:noFill/>
          <a:ln>
            <a:noFill/>
          </a:ln>
        </p:spPr>
      </p:pic>
      <p:pic>
        <p:nvPicPr>
          <p:cNvPr id="13" name="Рисунок 12" descr="Что нужно знать о зацеперах — основные сведения">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3417757" y="2355457"/>
            <a:ext cx="5831174" cy="2737669"/>
          </a:xfrm>
          <a:prstGeom prst="rect">
            <a:avLst/>
          </a:prstGeom>
          <a:noFill/>
          <a:ln>
            <a:noFill/>
          </a:ln>
        </p:spPr>
      </p:pic>
    </p:spTree>
    <p:extLst>
      <p:ext uri="{BB962C8B-B14F-4D97-AF65-F5344CB8AC3E}">
        <p14:creationId xmlns:p14="http://schemas.microsoft.com/office/powerpoint/2010/main" val="3417202105"/>
      </p:ext>
    </p:extLst>
  </p:cSld>
  <p:clrMapOvr>
    <a:masterClrMapping/>
  </p:clrMapOvr>
  <mc:AlternateContent xmlns:mc="http://schemas.openxmlformats.org/markup-compatibility/2006" xmlns:p14="http://schemas.microsoft.com/office/powerpoint/2010/main">
    <mc:Choice Requires="p14">
      <p:transition spd="slow" p14:dur="2000" advTm="3281"/>
    </mc:Choice>
    <mc:Fallback xmlns="">
      <p:transition spd="slow" advTm="328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7" name="Rectangle 15">
            <a:extLst>
              <a:ext uri="{FF2B5EF4-FFF2-40B4-BE49-F238E27FC236}">
                <a16:creationId xmlns="" xmlns:a16="http://schemas.microsoft.com/office/drawing/2014/main" id="{AFF43104-F524-418A-A0E3-3146340ABA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17">
            <a:extLst>
              <a:ext uri="{FF2B5EF4-FFF2-40B4-BE49-F238E27FC236}">
                <a16:creationId xmlns="" xmlns:a16="http://schemas.microsoft.com/office/drawing/2014/main" id="{323E5CD5-3226-4DDD-97AC-81C8F40E096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9" name="Picture 18">
              <a:extLst>
                <a:ext uri="{FF2B5EF4-FFF2-40B4-BE49-F238E27FC236}">
                  <a16:creationId xmlns="" xmlns:a16="http://schemas.microsoft.com/office/drawing/2014/main" id="{858B6703-6BCA-4414-A7FC-BA111255B1A3}"/>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0" name="Rectangle 19">
              <a:extLst>
                <a:ext uri="{FF2B5EF4-FFF2-40B4-BE49-F238E27FC236}">
                  <a16:creationId xmlns="" xmlns:a16="http://schemas.microsoft.com/office/drawing/2014/main" id="{76826A85-B5BB-4A9B-819E-AF5A0B30AE2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 xmlns:a16="http://schemas.microsoft.com/office/drawing/2014/main" id="{B8A6C787-E24E-48D0-AF26-F35E43180EB9}"/>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2" name="Picture 21">
              <a:extLst>
                <a:ext uri="{FF2B5EF4-FFF2-40B4-BE49-F238E27FC236}">
                  <a16:creationId xmlns="" xmlns:a16="http://schemas.microsoft.com/office/drawing/2014/main" id="{E55A8260-917C-4DAC-A284-2A6E124FC9E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033BECD0-3AA0-65FE-E635-72C25F1A4C4B}"/>
              </a:ext>
            </a:extLst>
          </p:cNvPr>
          <p:cNvSpPr>
            <a:spLocks noGrp="1"/>
          </p:cNvSpPr>
          <p:nvPr>
            <p:ph type="title"/>
          </p:nvPr>
        </p:nvSpPr>
        <p:spPr>
          <a:xfrm>
            <a:off x="6206297" y="791570"/>
            <a:ext cx="4690301" cy="571091"/>
          </a:xfrm>
        </p:spPr>
        <p:txBody>
          <a:bodyPr vert="horz" lIns="91440" tIns="45720" rIns="91440" bIns="45720" rtlCol="0" anchor="ctr">
            <a:noAutofit/>
          </a:bodyPr>
          <a:lstStyle/>
          <a:p>
            <a:pPr>
              <a:lnSpc>
                <a:spcPct val="90000"/>
              </a:lnSpc>
            </a:pPr>
            <a:r>
              <a:rPr lang="ru-RU" sz="2800" b="1" dirty="0"/>
              <a:t>Почему люди ездят снаружи </a:t>
            </a:r>
            <a:r>
              <a:rPr lang="ru-RU" sz="2800" b="1" dirty="0" smtClean="0"/>
              <a:t>поезда</a:t>
            </a:r>
            <a:endParaRPr lang="en-US" sz="2800" b="1" dirty="0"/>
          </a:p>
        </p:txBody>
      </p:sp>
      <p:pic>
        <p:nvPicPr>
          <p:cNvPr id="16" name="Рисунок 15" descr="Что нужно знать о зацеперах — основные сведения">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704959" y="665689"/>
            <a:ext cx="4978274" cy="2359667"/>
          </a:xfrm>
          <a:prstGeom prst="rect">
            <a:avLst/>
          </a:prstGeom>
          <a:noFill/>
          <a:ln>
            <a:noFill/>
          </a:ln>
        </p:spPr>
      </p:pic>
      <p:sp>
        <p:nvSpPr>
          <p:cNvPr id="11" name="TextBox 10">
            <a:extLst>
              <a:ext uri="{FF2B5EF4-FFF2-40B4-BE49-F238E27FC236}">
                <a16:creationId xmlns="" xmlns:a16="http://schemas.microsoft.com/office/drawing/2014/main" id="{3324B625-F860-3D0A-A88B-5A374252DC13}"/>
              </a:ext>
            </a:extLst>
          </p:cNvPr>
          <p:cNvSpPr txBox="1"/>
          <p:nvPr/>
        </p:nvSpPr>
        <p:spPr>
          <a:xfrm>
            <a:off x="5683360" y="1544631"/>
            <a:ext cx="5753626" cy="457135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ru-RU" sz="2400" b="1" dirty="0" smtClean="0"/>
              <a:t>Интерес </a:t>
            </a:r>
            <a:r>
              <a:rPr lang="ru-RU" sz="2400" b="1" dirty="0"/>
              <a:t>к экстремальному хобби </a:t>
            </a:r>
            <a:r>
              <a:rPr lang="ru-RU" sz="2400" b="1" dirty="0" smtClean="0"/>
              <a:t>обусловлен </a:t>
            </a:r>
            <a:r>
              <a:rPr lang="ru-RU" sz="2400" b="1" dirty="0"/>
              <a:t>множеством факторов. </a:t>
            </a:r>
            <a:r>
              <a:rPr lang="ru-RU" sz="2400" b="1" dirty="0" smtClean="0"/>
              <a:t>Особенно </a:t>
            </a:r>
            <a:r>
              <a:rPr lang="ru-RU" sz="2400" b="1" dirty="0"/>
              <a:t>широкое распространение оно стало получать после развития интернета и социальных сетей, </a:t>
            </a:r>
            <a:endParaRPr lang="ru-RU" sz="2400" b="1" dirty="0" smtClean="0"/>
          </a:p>
          <a:p>
            <a:pPr algn="ctr"/>
            <a:r>
              <a:rPr lang="ru-RU" sz="2400" b="1" dirty="0" smtClean="0"/>
              <a:t>так </a:t>
            </a:r>
            <a:r>
              <a:rPr lang="ru-RU" sz="2400" b="1" dirty="0"/>
              <a:t>как </a:t>
            </a:r>
            <a:r>
              <a:rPr lang="ru-RU" sz="2400" b="1" dirty="0" err="1"/>
              <a:t>зацеперы</a:t>
            </a:r>
            <a:r>
              <a:rPr lang="ru-RU" sz="2400" b="1" dirty="0"/>
              <a:t> между </a:t>
            </a:r>
            <a:r>
              <a:rPr lang="ru-RU" sz="2400" b="1" dirty="0" smtClean="0"/>
              <a:t>вагонами</a:t>
            </a:r>
          </a:p>
          <a:p>
            <a:pPr algn="ctr"/>
            <a:r>
              <a:rPr lang="ru-RU" sz="2400" b="1" dirty="0" smtClean="0"/>
              <a:t> </a:t>
            </a:r>
            <a:r>
              <a:rPr lang="ru-RU" sz="2400" b="1" dirty="0"/>
              <a:t>и на наружных частях поездов получили возможность делиться своими достижениями с окружающими. </a:t>
            </a:r>
            <a:endParaRPr lang="ru-RU" sz="2400" b="1" dirty="0" smtClean="0"/>
          </a:p>
          <a:p>
            <a:pPr algn="ctr"/>
            <a:r>
              <a:rPr lang="ru-RU" sz="2400" b="1" dirty="0" smtClean="0"/>
              <a:t>Однако </a:t>
            </a:r>
            <a:r>
              <a:rPr lang="ru-RU" sz="2400" b="1" dirty="0"/>
              <a:t>причин интереса к такому передвижению на электричках и другом транспорте остается несколько</a:t>
            </a:r>
            <a:r>
              <a:rPr lang="ru-RU" sz="2400" dirty="0"/>
              <a:t>.</a:t>
            </a:r>
          </a:p>
          <a:p>
            <a:pPr defTabSz="457200">
              <a:spcBef>
                <a:spcPct val="20000"/>
              </a:spcBef>
              <a:spcAft>
                <a:spcPts val="600"/>
              </a:spcAft>
              <a:buClr>
                <a:schemeClr val="accent1"/>
              </a:buClr>
              <a:buSzPct val="114999"/>
              <a:buFont typeface="Arial"/>
              <a:buChar char="•"/>
            </a:pPr>
            <a:endParaRPr lang="ru-RU" sz="2400" b="1" dirty="0"/>
          </a:p>
        </p:txBody>
      </p:sp>
      <p:pic>
        <p:nvPicPr>
          <p:cNvPr id="13" name="Объект 8">
            <a:hlinkClick r:id="rId7"/>
          </p:cNvPr>
          <p:cNvPicPr>
            <a:picLocks noGrp="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717596" y="2970472"/>
            <a:ext cx="4953000" cy="3200400"/>
          </a:xfrm>
          <a:prstGeom prst="rect">
            <a:avLst/>
          </a:prstGeom>
          <a:noFill/>
          <a:ln>
            <a:noFill/>
          </a:ln>
        </p:spPr>
      </p:pic>
    </p:spTree>
    <p:extLst>
      <p:ext uri="{BB962C8B-B14F-4D97-AF65-F5344CB8AC3E}">
        <p14:creationId xmlns:p14="http://schemas.microsoft.com/office/powerpoint/2010/main" val="3059365072"/>
      </p:ext>
    </p:extLst>
  </p:cSld>
  <p:clrMapOvr>
    <a:masterClrMapping/>
  </p:clrMapOvr>
  <mc:AlternateContent xmlns:mc="http://schemas.openxmlformats.org/markup-compatibility/2006" xmlns:p14="http://schemas.microsoft.com/office/powerpoint/2010/main">
    <mc:Choice Requires="p14">
      <p:transition spd="slow" p14:dur="2000" advTm="1721"/>
    </mc:Choice>
    <mc:Fallback xmlns="">
      <p:transition spd="slow" advTm="172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E61F402-3445-458A-9A2B-D28FD288390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 xmlns:a16="http://schemas.microsoft.com/office/drawing/2014/main" id="{A673C096-95AE-4644-B76C-1DF1B667DC4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3" name="Picture 12">
              <a:extLst>
                <a:ext uri="{FF2B5EF4-FFF2-40B4-BE49-F238E27FC236}">
                  <a16:creationId xmlns="" xmlns:a16="http://schemas.microsoft.com/office/drawing/2014/main" id="{77A91835-418B-4867-87D7-1376A57F3F75}"/>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 xmlns:a16="http://schemas.microsoft.com/office/drawing/2014/main" id="{65B511A1-E0EC-49FE-8068-9DA29CD00E9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 xmlns:a16="http://schemas.microsoft.com/office/drawing/2014/main" id="{4A61BC5F-ADA4-4DBA-9C6B-E17E0B82EC54}"/>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 xmlns:a16="http://schemas.microsoft.com/office/drawing/2014/main" id="{1CE6F7D2-ACED-47D2-BEFD-FB26F75374A1}"/>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849F5877-E7D9-00D2-001D-FC9296908154}"/>
              </a:ext>
            </a:extLst>
          </p:cNvPr>
          <p:cNvSpPr>
            <a:spLocks noGrp="1"/>
          </p:cNvSpPr>
          <p:nvPr>
            <p:ph type="title" idx="4294967295"/>
          </p:nvPr>
        </p:nvSpPr>
        <p:spPr>
          <a:xfrm>
            <a:off x="2101756" y="535026"/>
            <a:ext cx="8681338" cy="977900"/>
          </a:xfrm>
        </p:spPr>
        <p:txBody>
          <a:bodyPr anchor="b">
            <a:normAutofit fontScale="90000"/>
          </a:bodyPr>
          <a:lstStyle/>
          <a:p>
            <a:r>
              <a:rPr lang="ru-RU" sz="2200" b="1" dirty="0" smtClean="0"/>
              <a:t/>
            </a:r>
            <a:br>
              <a:rPr lang="ru-RU" sz="2200" b="1" dirty="0" smtClean="0"/>
            </a:br>
            <a:r>
              <a:rPr lang="ru-RU" sz="2200" b="1" dirty="0"/>
              <a:t/>
            </a:r>
            <a:br>
              <a:rPr lang="ru-RU" sz="2200" b="1" dirty="0"/>
            </a:br>
            <a:r>
              <a:rPr lang="ru-RU" sz="2200" b="1" dirty="0" smtClean="0"/>
              <a:t/>
            </a:r>
            <a:br>
              <a:rPr lang="ru-RU" sz="2200" b="1" dirty="0" smtClean="0"/>
            </a:br>
            <a:r>
              <a:rPr lang="ru-RU" sz="2200" b="1" dirty="0"/>
              <a:t/>
            </a:r>
            <a:br>
              <a:rPr lang="ru-RU" sz="2200" b="1" dirty="0"/>
            </a:br>
            <a:r>
              <a:rPr lang="ru-RU" sz="2200" b="1" dirty="0" smtClean="0"/>
              <a:t/>
            </a:r>
            <a:br>
              <a:rPr lang="ru-RU" sz="2200" b="1" dirty="0" smtClean="0"/>
            </a:br>
            <a:r>
              <a:rPr lang="ru-RU" sz="2200" b="1" dirty="0"/>
              <a:t/>
            </a:r>
            <a:br>
              <a:rPr lang="ru-RU" sz="2200" b="1" dirty="0"/>
            </a:br>
            <a:r>
              <a:rPr lang="ru-RU" sz="3100" b="1" dirty="0" smtClean="0"/>
              <a:t>Почему </a:t>
            </a:r>
            <a:r>
              <a:rPr lang="ru-RU" sz="3100" b="1" dirty="0" err="1"/>
              <a:t>зацеперы</a:t>
            </a:r>
            <a:r>
              <a:rPr lang="ru-RU" sz="3100" b="1" dirty="0"/>
              <a:t> рискуют жизнью и ездят снаружи поездов</a:t>
            </a:r>
            <a:r>
              <a:rPr lang="ru-RU" sz="2200" b="1" dirty="0" smtClean="0"/>
              <a:t>:</a:t>
            </a:r>
            <a:endParaRPr lang="ru-RU" sz="4800" dirty="0">
              <a:solidFill>
                <a:srgbClr val="262626"/>
              </a:solidFill>
            </a:endParaRPr>
          </a:p>
        </p:txBody>
      </p:sp>
      <p:sp>
        <p:nvSpPr>
          <p:cNvPr id="3" name="Объект 2">
            <a:extLst>
              <a:ext uri="{FF2B5EF4-FFF2-40B4-BE49-F238E27FC236}">
                <a16:creationId xmlns="" xmlns:a16="http://schemas.microsoft.com/office/drawing/2014/main" id="{57E37D2A-2B20-AD47-4E36-292811C06354}"/>
              </a:ext>
            </a:extLst>
          </p:cNvPr>
          <p:cNvSpPr>
            <a:spLocks noGrp="1"/>
          </p:cNvSpPr>
          <p:nvPr>
            <p:ph idx="4294967295"/>
          </p:nvPr>
        </p:nvSpPr>
        <p:spPr>
          <a:xfrm>
            <a:off x="761504" y="1512926"/>
            <a:ext cx="10819308" cy="4964113"/>
          </a:xfrm>
        </p:spPr>
        <p:txBody>
          <a:bodyPr>
            <a:noAutofit/>
          </a:bodyPr>
          <a:lstStyle/>
          <a:p>
            <a:pPr lvl="0" fontAlgn="t"/>
            <a:r>
              <a:rPr lang="ru-RU" sz="2000" b="1" u="sng" dirty="0" smtClean="0"/>
              <a:t>внешнее влияние</a:t>
            </a:r>
            <a:r>
              <a:rPr lang="ru-RU" sz="2000" b="1" dirty="0" smtClean="0"/>
              <a:t> – иногда </a:t>
            </a:r>
            <a:r>
              <a:rPr lang="ru-RU" sz="2000" b="1" dirty="0" err="1" smtClean="0"/>
              <a:t>зацеперы</a:t>
            </a:r>
            <a:r>
              <a:rPr lang="ru-RU" sz="2000" b="1" dirty="0" smtClean="0"/>
              <a:t> прибегают к экстремальному хобби, попав под влияние друзей или информации о подобных поездках на электричках в социальных сетях.</a:t>
            </a:r>
          </a:p>
          <a:p>
            <a:pPr lvl="0" fontAlgn="t"/>
            <a:r>
              <a:rPr lang="ru-RU" sz="2000" b="1" u="sng" dirty="0" smtClean="0"/>
              <a:t>желание прославиться</a:t>
            </a:r>
            <a:r>
              <a:rPr lang="ru-RU" sz="2000" b="1" dirty="0" smtClean="0"/>
              <a:t> – </a:t>
            </a:r>
            <a:r>
              <a:rPr lang="ru-RU" sz="2000" b="1" dirty="0" err="1" smtClean="0"/>
              <a:t>экстремалы</a:t>
            </a:r>
            <a:r>
              <a:rPr lang="ru-RU" sz="2000" b="1" dirty="0" smtClean="0"/>
              <a:t> часто снимают свои достижения на видео и выкладывают в </a:t>
            </a:r>
            <a:r>
              <a:rPr lang="ru-RU" sz="2000" b="1" dirty="0" err="1" smtClean="0"/>
              <a:t>соцсети</a:t>
            </a:r>
            <a:r>
              <a:rPr lang="ru-RU" sz="2000" b="1" dirty="0" smtClean="0"/>
              <a:t>, чтобы собрать больше </a:t>
            </a:r>
            <a:r>
              <a:rPr lang="ru-RU" sz="2000" b="1" dirty="0" err="1" smtClean="0"/>
              <a:t>лайков</a:t>
            </a:r>
            <a:r>
              <a:rPr lang="ru-RU" sz="2000" b="1" dirty="0" smtClean="0"/>
              <a:t> и стать известными.</a:t>
            </a:r>
          </a:p>
          <a:p>
            <a:pPr lvl="0" fontAlgn="t"/>
            <a:r>
              <a:rPr lang="ru-RU" sz="2000" b="1" u="sng" dirty="0" smtClean="0"/>
              <a:t>проблемы в семье</a:t>
            </a:r>
            <a:r>
              <a:rPr lang="ru-RU" sz="2000" b="1" dirty="0" smtClean="0"/>
              <a:t> – ребенок может рисковать жизнью намеренно, когда дома есть проблемы, включая недавний развод или неблагоприятную обстановку в семье.</a:t>
            </a:r>
          </a:p>
          <a:p>
            <a:pPr lvl="0" fontAlgn="t"/>
            <a:r>
              <a:rPr lang="ru-RU" sz="2000" b="1" u="sng" dirty="0" smtClean="0"/>
              <a:t>тяга к острым ощущениям</a:t>
            </a:r>
            <a:r>
              <a:rPr lang="ru-RU" sz="2000" b="1" dirty="0" smtClean="0"/>
              <a:t> – поездка снаружи вагона электрички вызывает выброс адреналина, а также выработку гормонов, которые дарят чувства радости и наслаждения.</a:t>
            </a:r>
          </a:p>
          <a:p>
            <a:pPr lvl="0" fontAlgn="t"/>
            <a:r>
              <a:rPr lang="ru-RU" sz="2000" b="1" u="sng" dirty="0" smtClean="0"/>
              <a:t>любопытство</a:t>
            </a:r>
            <a:r>
              <a:rPr lang="ru-RU" sz="2000" b="1" dirty="0" smtClean="0"/>
              <a:t> – многим начинающим </a:t>
            </a:r>
            <a:r>
              <a:rPr lang="ru-RU" sz="2000" b="1" dirty="0" err="1" smtClean="0"/>
              <a:t>зацеперам</a:t>
            </a:r>
            <a:r>
              <a:rPr lang="ru-RU" sz="2000" b="1" dirty="0" smtClean="0"/>
              <a:t> просто интересно испытать себя и попробовать что-то новое.</a:t>
            </a:r>
          </a:p>
          <a:p>
            <a:pPr lvl="0" fontAlgn="t"/>
            <a:r>
              <a:rPr lang="ru-RU" sz="2000" b="1" u="sng" dirty="0" smtClean="0"/>
              <a:t>психологические нарушения</a:t>
            </a:r>
            <a:r>
              <a:rPr lang="ru-RU" sz="2000" b="1" dirty="0" smtClean="0"/>
              <a:t> – нередко к экстриму на поездах и риску людей толкают психологические проблемы, включая скрытую депрессию или иные нарушения.</a:t>
            </a:r>
            <a:endParaRPr lang="ru-RU" sz="2000" b="1" dirty="0"/>
          </a:p>
        </p:txBody>
      </p:sp>
    </p:spTree>
    <p:extLst>
      <p:ext uri="{BB962C8B-B14F-4D97-AF65-F5344CB8AC3E}">
        <p14:creationId xmlns:p14="http://schemas.microsoft.com/office/powerpoint/2010/main" val="3054536660"/>
      </p:ext>
    </p:extLst>
  </p:cSld>
  <p:clrMapOvr>
    <a:masterClrMapping/>
  </p:clrMapOvr>
  <mc:AlternateContent xmlns:mc="http://schemas.openxmlformats.org/markup-compatibility/2006" xmlns:p14="http://schemas.microsoft.com/office/powerpoint/2010/main">
    <mc:Choice Requires="p14">
      <p:transition spd="slow" p14:dur="2000" advTm="4649"/>
    </mc:Choice>
    <mc:Fallback xmlns="">
      <p:transition spd="slow" advTm="464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 xmlns:a16="http://schemas.microsoft.com/office/drawing/2014/main" id="{6A9BC876-571A-45A6-93A3-FB2839CE66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11">
            <a:extLst>
              <a:ext uri="{FF2B5EF4-FFF2-40B4-BE49-F238E27FC236}">
                <a16:creationId xmlns="" xmlns:a16="http://schemas.microsoft.com/office/drawing/2014/main" id="{F484B2EA-E61C-489C-A595-1601912470C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3" name="Picture 12">
              <a:extLst>
                <a:ext uri="{FF2B5EF4-FFF2-40B4-BE49-F238E27FC236}">
                  <a16:creationId xmlns="" xmlns:a16="http://schemas.microsoft.com/office/drawing/2014/main" id="{9E987F02-C120-4654-AD1E-98AF4B643EFA}"/>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 xmlns:a16="http://schemas.microsoft.com/office/drawing/2014/main" id="{64E470B5-B546-4390-9A0D-408D49895E7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 xmlns:a16="http://schemas.microsoft.com/office/drawing/2014/main" id="{D061B9CE-C400-4868-9385-01A0BBB98CF6}"/>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 xmlns:a16="http://schemas.microsoft.com/office/drawing/2014/main" id="{40C49D50-A49B-4F80-81C4-05BBCF4B5AEB}"/>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19DD7C39-8CE6-1F3A-F596-AD05D0277C5E}"/>
              </a:ext>
            </a:extLst>
          </p:cNvPr>
          <p:cNvSpPr>
            <a:spLocks noGrp="1"/>
          </p:cNvSpPr>
          <p:nvPr>
            <p:ph type="title"/>
          </p:nvPr>
        </p:nvSpPr>
        <p:spPr>
          <a:xfrm>
            <a:off x="2589751" y="745867"/>
            <a:ext cx="5736832" cy="900946"/>
          </a:xfrm>
        </p:spPr>
        <p:txBody>
          <a:bodyPr>
            <a:normAutofit/>
          </a:bodyPr>
          <a:lstStyle/>
          <a:p>
            <a:r>
              <a:rPr lang="ru-RU" sz="4800" dirty="0"/>
              <a:t>Опасность </a:t>
            </a:r>
            <a:r>
              <a:rPr lang="ru-RU" sz="4800" dirty="0" err="1"/>
              <a:t>зацепинга</a:t>
            </a:r>
            <a:endParaRPr lang="ru-RU" sz="4800" dirty="0"/>
          </a:p>
        </p:txBody>
      </p:sp>
      <p:sp>
        <p:nvSpPr>
          <p:cNvPr id="3" name="Объект 2">
            <a:extLst>
              <a:ext uri="{FF2B5EF4-FFF2-40B4-BE49-F238E27FC236}">
                <a16:creationId xmlns="" xmlns:a16="http://schemas.microsoft.com/office/drawing/2014/main" id="{19C89317-6EB7-2BCC-39E2-3992B7DDE6F3}"/>
              </a:ext>
            </a:extLst>
          </p:cNvPr>
          <p:cNvSpPr>
            <a:spLocks noGrp="1"/>
          </p:cNvSpPr>
          <p:nvPr>
            <p:ph idx="1"/>
          </p:nvPr>
        </p:nvSpPr>
        <p:spPr>
          <a:xfrm>
            <a:off x="1167385" y="1783080"/>
            <a:ext cx="8918311" cy="4092788"/>
          </a:xfrm>
        </p:spPr>
        <p:txBody>
          <a:bodyPr>
            <a:normAutofit/>
          </a:bodyPr>
          <a:lstStyle/>
          <a:p>
            <a:pPr algn="ctr"/>
            <a:r>
              <a:rPr lang="ru-RU" sz="2600" b="1" dirty="0"/>
              <a:t>Абсолютное большинство </a:t>
            </a:r>
            <a:r>
              <a:rPr lang="ru-RU" sz="2600" b="1" dirty="0" err="1"/>
              <a:t>зацеперов</a:t>
            </a:r>
            <a:r>
              <a:rPr lang="ru-RU" sz="2600" b="1" dirty="0"/>
              <a:t> уверены, </a:t>
            </a:r>
            <a:r>
              <a:rPr lang="ru-RU" sz="2600" b="1" dirty="0" smtClean="0"/>
              <a:t>                              что </a:t>
            </a:r>
            <a:r>
              <a:rPr lang="ru-RU" sz="2600" b="1" dirty="0"/>
              <a:t>правильный подход и осторожность гарантируют им полную безопасность</a:t>
            </a:r>
            <a:r>
              <a:rPr lang="ru-RU" sz="2600" b="1" dirty="0" smtClean="0"/>
              <a:t>.</a:t>
            </a:r>
          </a:p>
          <a:p>
            <a:pPr algn="ctr"/>
            <a:r>
              <a:rPr lang="ru-RU" sz="2600" b="1" dirty="0" smtClean="0"/>
              <a:t> </a:t>
            </a:r>
            <a:r>
              <a:rPr lang="ru-RU" sz="2600" b="1" dirty="0"/>
              <a:t>Чтобы снизить риски, некоторые даже изучают особенности поездов и просматривают их схемы. </a:t>
            </a:r>
            <a:endParaRPr lang="ru-RU" sz="2600" b="1" dirty="0" smtClean="0"/>
          </a:p>
          <a:p>
            <a:pPr algn="ctr"/>
            <a:r>
              <a:rPr lang="ru-RU" sz="2600" b="1" dirty="0" smtClean="0">
                <a:solidFill>
                  <a:srgbClr val="FF0000"/>
                </a:solidFill>
              </a:rPr>
              <a:t>Однако </a:t>
            </a:r>
            <a:r>
              <a:rPr lang="ru-RU" sz="2600" b="1" u="sng" dirty="0">
                <a:solidFill>
                  <a:srgbClr val="FF0000"/>
                </a:solidFill>
              </a:rPr>
              <a:t>многие </a:t>
            </a:r>
            <a:r>
              <a:rPr lang="ru-RU" sz="2600" b="1" dirty="0" smtClean="0">
                <a:solidFill>
                  <a:srgbClr val="FF0000"/>
                </a:solidFill>
              </a:rPr>
              <a:t>сталкиваются   с последствиями </a:t>
            </a:r>
            <a:r>
              <a:rPr lang="ru-RU" sz="2600" b="1" dirty="0">
                <a:solidFill>
                  <a:srgbClr val="FF0000"/>
                </a:solidFill>
              </a:rPr>
              <a:t>в виде травм или даже погибают, падая на </a:t>
            </a:r>
            <a:r>
              <a:rPr lang="ru-RU" sz="2600" b="1" dirty="0" smtClean="0">
                <a:solidFill>
                  <a:srgbClr val="FF0000"/>
                </a:solidFill>
              </a:rPr>
              <a:t>землю                                    </a:t>
            </a:r>
            <a:r>
              <a:rPr lang="ru-RU" sz="2600" b="1" dirty="0">
                <a:solidFill>
                  <a:srgbClr val="FF0000"/>
                </a:solidFill>
              </a:rPr>
              <a:t>либо под колеса следующего вагона.</a:t>
            </a:r>
          </a:p>
          <a:p>
            <a:pPr>
              <a:buSzPct val="114999"/>
            </a:pPr>
            <a:endParaRPr lang="ru-RU" dirty="0">
              <a:solidFill>
                <a:srgbClr val="FF0000"/>
              </a:solidFill>
            </a:endParaRPr>
          </a:p>
        </p:txBody>
      </p:sp>
    </p:spTree>
    <p:extLst>
      <p:ext uri="{BB962C8B-B14F-4D97-AF65-F5344CB8AC3E}">
        <p14:creationId xmlns:p14="http://schemas.microsoft.com/office/powerpoint/2010/main" val="4085988495"/>
      </p:ext>
    </p:extLst>
  </p:cSld>
  <p:clrMapOvr>
    <a:masterClrMapping/>
  </p:clrMapOvr>
  <mc:AlternateContent xmlns:mc="http://schemas.openxmlformats.org/markup-compatibility/2006" xmlns:p14="http://schemas.microsoft.com/office/powerpoint/2010/main">
    <mc:Choice Requires="p14">
      <p:transition spd="slow" p14:dur="2000" advTm="16037"/>
    </mc:Choice>
    <mc:Fallback xmlns="">
      <p:transition spd="slow" advTm="16037"/>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1D39ECD8-0E3E-43C1-9E56-3604E9A15E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 xmlns:a16="http://schemas.microsoft.com/office/drawing/2014/main" id="{1B592F0F-402B-4FF5-BC6B-00A024655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 xmlns:a16="http://schemas.microsoft.com/office/drawing/2014/main" id="{8EF0DA20-3B85-45BF-BA3A-BFB1E8447C8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 xmlns:a16="http://schemas.microsoft.com/office/drawing/2014/main" id="{8777C3F1-A465-43B3-85B0-DD54F9F1525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 xmlns:a16="http://schemas.microsoft.com/office/drawing/2014/main" id="{1DB29FDA-E291-482E-AAF5-3E0C5C3214AF}"/>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 xmlns:a16="http://schemas.microsoft.com/office/drawing/2014/main" id="{00024A88-E45C-43D3-B94F-346AF518B1C8}"/>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744CEF45-5226-4E85-8067-0BB5ECC30DEC}"/>
              </a:ext>
            </a:extLst>
          </p:cNvPr>
          <p:cNvSpPr>
            <a:spLocks noGrp="1"/>
          </p:cNvSpPr>
          <p:nvPr>
            <p:ph type="title"/>
          </p:nvPr>
        </p:nvSpPr>
        <p:spPr>
          <a:xfrm>
            <a:off x="1184584" y="1014572"/>
            <a:ext cx="5134330" cy="276350"/>
          </a:xfrm>
        </p:spPr>
        <p:txBody>
          <a:bodyPr>
            <a:noAutofit/>
          </a:bodyPr>
          <a:lstStyle/>
          <a:p>
            <a:pPr algn="l"/>
            <a:r>
              <a:rPr lang="ru-RU" sz="2800" b="1" dirty="0" smtClean="0">
                <a:solidFill>
                  <a:srgbClr val="FF0000"/>
                </a:solidFill>
              </a:rPr>
              <a:t>Опасность </a:t>
            </a:r>
            <a:r>
              <a:rPr lang="ru-RU" sz="2800" b="1" dirty="0" err="1" smtClean="0">
                <a:solidFill>
                  <a:srgbClr val="FF0000"/>
                </a:solidFill>
              </a:rPr>
              <a:t>зацепинга</a:t>
            </a:r>
            <a:endParaRPr lang="ru-RU" sz="2800" b="1" dirty="0">
              <a:solidFill>
                <a:srgbClr val="FF0000"/>
              </a:solidFill>
            </a:endParaRPr>
          </a:p>
        </p:txBody>
      </p:sp>
      <p:sp>
        <p:nvSpPr>
          <p:cNvPr id="3" name="Объект 2">
            <a:extLst>
              <a:ext uri="{FF2B5EF4-FFF2-40B4-BE49-F238E27FC236}">
                <a16:creationId xmlns="" xmlns:a16="http://schemas.microsoft.com/office/drawing/2014/main" id="{9C21DE88-5A09-2DC7-0FD7-C45DCA9D9D9D}"/>
              </a:ext>
            </a:extLst>
          </p:cNvPr>
          <p:cNvSpPr>
            <a:spLocks noGrp="1"/>
          </p:cNvSpPr>
          <p:nvPr>
            <p:ph idx="1"/>
          </p:nvPr>
        </p:nvSpPr>
        <p:spPr>
          <a:xfrm>
            <a:off x="1006835" y="1494774"/>
            <a:ext cx="10586614" cy="4556917"/>
          </a:xfrm>
        </p:spPr>
        <p:txBody>
          <a:bodyPr>
            <a:noAutofit/>
          </a:bodyPr>
          <a:lstStyle/>
          <a:p>
            <a:pPr lvl="0" fontAlgn="base">
              <a:buFont typeface="Wingdings" panose="05000000000000000000" pitchFamily="2" charset="2"/>
              <a:buChar char="§"/>
            </a:pPr>
            <a:r>
              <a:rPr lang="ru-RU" b="1" dirty="0" smtClean="0"/>
              <a:t>попадание </a:t>
            </a:r>
            <a:r>
              <a:rPr lang="ru-RU" b="1" dirty="0"/>
              <a:t>на рельсы под колеса по причине неудачных прыжков </a:t>
            </a:r>
            <a:r>
              <a:rPr lang="ru-RU" b="1" dirty="0" smtClean="0"/>
              <a:t>                              на </a:t>
            </a:r>
            <a:r>
              <a:rPr lang="ru-RU" b="1" dirty="0"/>
              <a:t>боковую подножку; </a:t>
            </a:r>
          </a:p>
          <a:p>
            <a:pPr lvl="0" fontAlgn="base">
              <a:buFont typeface="Wingdings" panose="05000000000000000000" pitchFamily="2" charset="2"/>
              <a:buChar char="§"/>
            </a:pPr>
            <a:r>
              <a:rPr lang="ru-RU" b="1" dirty="0"/>
              <a:t>потеря равновесия от головокружения и падение с вагона </a:t>
            </a:r>
            <a:r>
              <a:rPr lang="ru-RU" b="1" dirty="0" smtClean="0"/>
              <a:t>                               во </a:t>
            </a:r>
            <a:r>
              <a:rPr lang="ru-RU" b="1" dirty="0"/>
              <a:t>время движения транспорта; </a:t>
            </a:r>
          </a:p>
          <a:p>
            <a:pPr lvl="0" fontAlgn="base">
              <a:buFont typeface="Wingdings" panose="05000000000000000000" pitchFamily="2" charset="2"/>
              <a:buChar char="§"/>
            </a:pPr>
            <a:r>
              <a:rPr lang="ru-RU" b="1" dirty="0"/>
              <a:t>неожиданные столкновения по ходу следования поезда с препятствиями </a:t>
            </a:r>
            <a:r>
              <a:rPr lang="ru-RU" b="1" dirty="0" smtClean="0"/>
              <a:t>  (тоннели</a:t>
            </a:r>
            <a:r>
              <a:rPr lang="ru-RU" b="1" dirty="0"/>
              <a:t>, мосты, светофорные столбы, платформы); </a:t>
            </a:r>
          </a:p>
          <a:p>
            <a:pPr lvl="0" fontAlgn="base">
              <a:buFont typeface="Wingdings" panose="05000000000000000000" pitchFamily="2" charset="2"/>
              <a:buChar char="§"/>
            </a:pPr>
            <a:r>
              <a:rPr lang="ru-RU" b="1" dirty="0" err="1"/>
              <a:t>травмирование</a:t>
            </a:r>
            <a:r>
              <a:rPr lang="ru-RU" b="1" dirty="0"/>
              <a:t> или гибель в результате попытки запрыгивания </a:t>
            </a:r>
            <a:r>
              <a:rPr lang="ru-RU" b="1" dirty="0" smtClean="0"/>
              <a:t>                          на </a:t>
            </a:r>
            <a:r>
              <a:rPr lang="ru-RU" b="1" dirty="0"/>
              <a:t>большой скорости; </a:t>
            </a:r>
          </a:p>
          <a:p>
            <a:pPr lvl="0" fontAlgn="base">
              <a:buFont typeface="Wingdings" panose="05000000000000000000" pitchFamily="2" charset="2"/>
              <a:buChar char="§"/>
            </a:pPr>
            <a:r>
              <a:rPr lang="ru-RU" b="1" dirty="0"/>
              <a:t>воздействия погодных </a:t>
            </a:r>
            <a:r>
              <a:rPr lang="ru-RU" b="1" dirty="0" smtClean="0"/>
              <a:t>условий                                                                                    (дождь</a:t>
            </a:r>
            <a:r>
              <a:rPr lang="ru-RU" b="1" dirty="0"/>
              <a:t>, ослепляющее солнце, обледенение</a:t>
            </a:r>
            <a:r>
              <a:rPr lang="ru-RU" dirty="0"/>
              <a:t>). </a:t>
            </a:r>
          </a:p>
        </p:txBody>
      </p:sp>
    </p:spTree>
    <p:extLst>
      <p:ext uri="{BB962C8B-B14F-4D97-AF65-F5344CB8AC3E}">
        <p14:creationId xmlns:p14="http://schemas.microsoft.com/office/powerpoint/2010/main" val="3638751555"/>
      </p:ext>
    </p:extLst>
  </p:cSld>
  <p:clrMapOvr>
    <a:masterClrMapping/>
  </p:clrMapOvr>
  <mc:AlternateContent xmlns:mc="http://schemas.openxmlformats.org/markup-compatibility/2006" xmlns:p14="http://schemas.microsoft.com/office/powerpoint/2010/main">
    <mc:Choice Requires="p14">
      <p:transition spd="slow" p14:dur="2000" advTm="13596"/>
    </mc:Choice>
    <mc:Fallback xmlns="">
      <p:transition spd="slow" advTm="13596"/>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1D39ECD8-0E3E-43C1-9E56-3604E9A15E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 xmlns:a16="http://schemas.microsoft.com/office/drawing/2014/main" id="{1B592F0F-402B-4FF5-BC6B-00A024655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 xmlns:a16="http://schemas.microsoft.com/office/drawing/2014/main" id="{8EF0DA20-3B85-45BF-BA3A-BFB1E8447C8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 xmlns:a16="http://schemas.microsoft.com/office/drawing/2014/main" id="{8777C3F1-A465-43B3-85B0-DD54F9F1525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 xmlns:a16="http://schemas.microsoft.com/office/drawing/2014/main" id="{1DB29FDA-E291-482E-AAF5-3E0C5C3214AF}"/>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 xmlns:a16="http://schemas.microsoft.com/office/drawing/2014/main" id="{00024A88-E45C-43D3-B94F-346AF518B1C8}"/>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744CEF45-5226-4E85-8067-0BB5ECC30DEC}"/>
              </a:ext>
            </a:extLst>
          </p:cNvPr>
          <p:cNvSpPr>
            <a:spLocks noGrp="1"/>
          </p:cNvSpPr>
          <p:nvPr>
            <p:ph type="title"/>
          </p:nvPr>
        </p:nvSpPr>
        <p:spPr>
          <a:xfrm>
            <a:off x="1653969" y="809691"/>
            <a:ext cx="2814583" cy="692631"/>
          </a:xfrm>
        </p:spPr>
        <p:txBody>
          <a:bodyPr>
            <a:normAutofit fontScale="90000"/>
          </a:bodyPr>
          <a:lstStyle/>
          <a:p>
            <a:r>
              <a:rPr lang="ru-RU" sz="2800" b="1" dirty="0"/>
              <a:t>ДЛЯ СПРАВКИ</a:t>
            </a:r>
            <a:endParaRPr lang="ru-RU" sz="2800" dirty="0"/>
          </a:p>
        </p:txBody>
      </p:sp>
      <p:sp>
        <p:nvSpPr>
          <p:cNvPr id="3" name="Объект 2">
            <a:extLst>
              <a:ext uri="{FF2B5EF4-FFF2-40B4-BE49-F238E27FC236}">
                <a16:creationId xmlns="" xmlns:a16="http://schemas.microsoft.com/office/drawing/2014/main" id="{9C21DE88-5A09-2DC7-0FD7-C45DCA9D9D9D}"/>
              </a:ext>
            </a:extLst>
          </p:cNvPr>
          <p:cNvSpPr>
            <a:spLocks noGrp="1"/>
          </p:cNvSpPr>
          <p:nvPr>
            <p:ph idx="1"/>
          </p:nvPr>
        </p:nvSpPr>
        <p:spPr>
          <a:xfrm>
            <a:off x="914401" y="1618389"/>
            <a:ext cx="4293720" cy="3244123"/>
          </a:xfrm>
        </p:spPr>
        <p:txBody>
          <a:bodyPr>
            <a:noAutofit/>
          </a:bodyPr>
          <a:lstStyle/>
          <a:p>
            <a:pPr marL="0" indent="0" algn="ctr" fontAlgn="base">
              <a:buNone/>
            </a:pPr>
            <a:r>
              <a:rPr lang="ru-RU" b="1" dirty="0" smtClean="0"/>
              <a:t>Напряжение </a:t>
            </a:r>
            <a:r>
              <a:rPr lang="ru-RU" b="1" dirty="0"/>
              <a:t>в контактной сети постоянного </a:t>
            </a:r>
            <a:r>
              <a:rPr lang="ru-RU" b="1" dirty="0" smtClean="0"/>
              <a:t>тока составляет </a:t>
            </a:r>
            <a:r>
              <a:rPr lang="ru-RU" b="1" u="sng" dirty="0"/>
              <a:t>3 000 Вольт</a:t>
            </a:r>
            <a:r>
              <a:rPr lang="ru-RU" b="1" dirty="0"/>
              <a:t>, </a:t>
            </a:r>
            <a:r>
              <a:rPr lang="ru-RU" b="1" dirty="0" smtClean="0"/>
              <a:t>                   а  в </a:t>
            </a:r>
            <a:r>
              <a:rPr lang="ru-RU" b="1" dirty="0"/>
              <a:t>контактной сети </a:t>
            </a:r>
            <a:r>
              <a:rPr lang="ru-RU" b="1" dirty="0" smtClean="0"/>
              <a:t>переменного тока</a:t>
            </a:r>
          </a:p>
          <a:p>
            <a:pPr marL="0" indent="0" algn="ctr" fontAlgn="base">
              <a:buNone/>
            </a:pPr>
            <a:r>
              <a:rPr lang="ru-RU" b="1" u="sng" dirty="0" smtClean="0"/>
              <a:t>— </a:t>
            </a:r>
            <a:r>
              <a:rPr lang="ru-RU" b="1" u="sng" dirty="0"/>
              <a:t>27 000 Вольт. </a:t>
            </a:r>
            <a:endParaRPr lang="ru-RU" u="sng" dirty="0"/>
          </a:p>
        </p:txBody>
      </p:sp>
      <p:pic>
        <p:nvPicPr>
          <p:cNvPr id="19" name="Рисунок 18" descr="Зацеперы на электропоездах - зацепинг – Зацеперы на электропоездах - зацепинг – Движение24"/>
          <p:cNvPicPr/>
          <p:nvPr/>
        </p:nvPicPr>
        <p:blipFill>
          <a:blip r:embed="rId4">
            <a:extLst>
              <a:ext uri="{28A0092B-C50C-407E-A947-70E740481C1C}">
                <a14:useLocalDpi xmlns:a14="http://schemas.microsoft.com/office/drawing/2010/main" val="0"/>
              </a:ext>
            </a:extLst>
          </a:blip>
          <a:srcRect/>
          <a:stretch>
            <a:fillRect/>
          </a:stretch>
        </p:blipFill>
        <p:spPr bwMode="auto">
          <a:xfrm>
            <a:off x="5192555" y="809691"/>
            <a:ext cx="5940425" cy="3712845"/>
          </a:xfrm>
          <a:prstGeom prst="rect">
            <a:avLst/>
          </a:prstGeom>
          <a:noFill/>
          <a:ln>
            <a:noFill/>
          </a:ln>
        </p:spPr>
      </p:pic>
      <p:sp>
        <p:nvSpPr>
          <p:cNvPr id="8" name="TextBox 7"/>
          <p:cNvSpPr txBox="1"/>
          <p:nvPr/>
        </p:nvSpPr>
        <p:spPr>
          <a:xfrm>
            <a:off x="607884" y="4796556"/>
            <a:ext cx="11170133" cy="1384995"/>
          </a:xfrm>
          <a:prstGeom prst="rect">
            <a:avLst/>
          </a:prstGeom>
          <a:noFill/>
        </p:spPr>
        <p:txBody>
          <a:bodyPr wrap="square" rtlCol="0">
            <a:spAutoFit/>
          </a:bodyPr>
          <a:lstStyle/>
          <a:p>
            <a:pPr algn="ctr"/>
            <a:r>
              <a:rPr lang="ru-RU" sz="2000" b="1" dirty="0">
                <a:solidFill>
                  <a:srgbClr val="7030A0"/>
                </a:solidFill>
              </a:rPr>
              <a:t>В последнем случае при малейшем контакте с проводом</a:t>
            </a:r>
            <a:r>
              <a:rPr lang="ru-RU" sz="2000" b="1" dirty="0" smtClean="0">
                <a:solidFill>
                  <a:srgbClr val="7030A0"/>
                </a:solidFill>
              </a:rPr>
              <a:t>,</a:t>
            </a:r>
          </a:p>
          <a:p>
            <a:pPr algn="ctr"/>
            <a:r>
              <a:rPr lang="ru-RU" sz="2000" b="1" dirty="0" smtClean="0">
                <a:solidFill>
                  <a:srgbClr val="7030A0"/>
                </a:solidFill>
              </a:rPr>
              <a:t> </a:t>
            </a:r>
            <a:r>
              <a:rPr lang="ru-RU" sz="2000" b="1" dirty="0">
                <a:solidFill>
                  <a:srgbClr val="7030A0"/>
                </a:solidFill>
              </a:rPr>
              <a:t>да или </a:t>
            </a:r>
            <a:r>
              <a:rPr lang="ru-RU" sz="2000" b="1" dirty="0" smtClean="0">
                <a:solidFill>
                  <a:srgbClr val="7030A0"/>
                </a:solidFill>
              </a:rPr>
              <a:t>просто  </a:t>
            </a:r>
            <a:r>
              <a:rPr lang="ru-RU" sz="2000" b="1" dirty="0">
                <a:solidFill>
                  <a:srgbClr val="7030A0"/>
                </a:solidFill>
              </a:rPr>
              <a:t>при катании на крыше состава при высокой влажности воздуха, </a:t>
            </a:r>
            <a:endParaRPr lang="ru-RU" sz="2000" b="1" dirty="0" smtClean="0">
              <a:solidFill>
                <a:srgbClr val="7030A0"/>
              </a:solidFill>
            </a:endParaRPr>
          </a:p>
          <a:p>
            <a:pPr algn="ctr"/>
            <a:r>
              <a:rPr lang="ru-RU" sz="2400" b="1" u="sng" dirty="0" err="1" smtClean="0">
                <a:solidFill>
                  <a:srgbClr val="7030A0"/>
                </a:solidFill>
              </a:rPr>
              <a:t>Зацепера</a:t>
            </a:r>
            <a:r>
              <a:rPr lang="ru-RU" sz="2400" b="1" u="sng" dirty="0" smtClean="0">
                <a:solidFill>
                  <a:srgbClr val="7030A0"/>
                </a:solidFill>
              </a:rPr>
              <a:t> </a:t>
            </a:r>
            <a:r>
              <a:rPr lang="ru-RU" sz="2400" b="1" u="sng" dirty="0">
                <a:solidFill>
                  <a:srgbClr val="7030A0"/>
                </a:solidFill>
              </a:rPr>
              <a:t>ждет неминуемая смерть, </a:t>
            </a:r>
            <a:r>
              <a:rPr lang="ru-RU" sz="2400" b="1" u="sng" dirty="0" smtClean="0">
                <a:solidFill>
                  <a:srgbClr val="7030A0"/>
                </a:solidFill>
              </a:rPr>
              <a:t> даже </a:t>
            </a:r>
            <a:r>
              <a:rPr lang="ru-RU" sz="2400" b="1" u="sng" dirty="0">
                <a:solidFill>
                  <a:srgbClr val="7030A0"/>
                </a:solidFill>
              </a:rPr>
              <a:t>без малейшего шанса на </a:t>
            </a:r>
            <a:r>
              <a:rPr lang="ru-RU" sz="2400" b="1" u="sng" dirty="0" smtClean="0">
                <a:solidFill>
                  <a:srgbClr val="7030A0"/>
                </a:solidFill>
              </a:rPr>
              <a:t>выживание</a:t>
            </a:r>
            <a:endParaRPr lang="ru-RU" sz="2400" u="sng" dirty="0">
              <a:solidFill>
                <a:srgbClr val="7030A0"/>
              </a:solidFill>
            </a:endParaRPr>
          </a:p>
          <a:p>
            <a:endParaRPr lang="ru-RU" sz="2000" u="sng" dirty="0"/>
          </a:p>
        </p:txBody>
      </p:sp>
    </p:spTree>
    <p:extLst>
      <p:ext uri="{BB962C8B-B14F-4D97-AF65-F5344CB8AC3E}">
        <p14:creationId xmlns:p14="http://schemas.microsoft.com/office/powerpoint/2010/main" val="3359100260"/>
      </p:ext>
    </p:extLst>
  </p:cSld>
  <p:clrMapOvr>
    <a:masterClrMapping/>
  </p:clrMapOvr>
  <mc:AlternateContent xmlns:mc="http://schemas.openxmlformats.org/markup-compatibility/2006" xmlns:p14="http://schemas.microsoft.com/office/powerpoint/2010/main">
    <mc:Choice Requires="p14">
      <p:transition spd="slow" p14:dur="2000" advTm="13172"/>
    </mc:Choice>
    <mc:Fallback xmlns="">
      <p:transition spd="slow" advTm="13172"/>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 xmlns:a16="http://schemas.microsoft.com/office/drawing/2014/main" id="{41708EBE-8F1C-4F88-9893-363C6C6929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 xmlns:a16="http://schemas.microsoft.com/office/drawing/2014/main" id="{03008F04-25AC-4851-913F-8E3AE20B177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28" name="Picture 27">
              <a:extLst>
                <a:ext uri="{FF2B5EF4-FFF2-40B4-BE49-F238E27FC236}">
                  <a16:creationId xmlns="" xmlns:a16="http://schemas.microsoft.com/office/drawing/2014/main" id="{9EFFDCD6-F7ED-482D-907C-CD48B9B1DD40}"/>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9" name="Rectangle 28">
              <a:extLst>
                <a:ext uri="{FF2B5EF4-FFF2-40B4-BE49-F238E27FC236}">
                  <a16:creationId xmlns="" xmlns:a16="http://schemas.microsoft.com/office/drawing/2014/main" id="{D5765067-14FA-421E-B823-BC9850AB8967}"/>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0" name="Picture 29">
              <a:extLst>
                <a:ext uri="{FF2B5EF4-FFF2-40B4-BE49-F238E27FC236}">
                  <a16:creationId xmlns="" xmlns:a16="http://schemas.microsoft.com/office/drawing/2014/main" id="{105C27D4-E19A-481A-BB00-A276CC012FAF}"/>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1" name="Picture 30">
              <a:extLst>
                <a:ext uri="{FF2B5EF4-FFF2-40B4-BE49-F238E27FC236}">
                  <a16:creationId xmlns="" xmlns:a16="http://schemas.microsoft.com/office/drawing/2014/main" id="{13A9933D-84D7-4A15-B34D-2D7B08120A4C}"/>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Заголовок 1">
            <a:extLst>
              <a:ext uri="{FF2B5EF4-FFF2-40B4-BE49-F238E27FC236}">
                <a16:creationId xmlns="" xmlns:a16="http://schemas.microsoft.com/office/drawing/2014/main" id="{888569A1-F1AB-7F4E-D61B-1DF7A1D3255C}"/>
              </a:ext>
            </a:extLst>
          </p:cNvPr>
          <p:cNvSpPr>
            <a:spLocks noGrp="1"/>
          </p:cNvSpPr>
          <p:nvPr>
            <p:ph type="title"/>
          </p:nvPr>
        </p:nvSpPr>
        <p:spPr>
          <a:xfrm>
            <a:off x="4731690" y="338693"/>
            <a:ext cx="7540052" cy="1063065"/>
          </a:xfrm>
        </p:spPr>
        <p:txBody>
          <a:bodyPr>
            <a:normAutofit/>
          </a:bodyPr>
          <a:lstStyle/>
          <a:p>
            <a:r>
              <a:rPr lang="ru-RU" sz="2800" b="1" dirty="0" smtClean="0"/>
              <a:t>Наказание </a:t>
            </a:r>
            <a:r>
              <a:rPr lang="ru-RU" sz="2800" b="1" dirty="0"/>
              <a:t>за </a:t>
            </a:r>
            <a:r>
              <a:rPr lang="ru-RU" sz="2800" b="1" dirty="0" err="1" smtClean="0"/>
              <a:t>зацепинг</a:t>
            </a:r>
            <a:r>
              <a:rPr lang="ru-RU" sz="2800" b="1" dirty="0" smtClean="0"/>
              <a:t> в </a:t>
            </a:r>
            <a:r>
              <a:rPr lang="ru-RU" sz="2800" b="1" dirty="0"/>
              <a:t>России</a:t>
            </a:r>
          </a:p>
        </p:txBody>
      </p:sp>
      <p:sp>
        <p:nvSpPr>
          <p:cNvPr id="3" name="Объект 2">
            <a:extLst>
              <a:ext uri="{FF2B5EF4-FFF2-40B4-BE49-F238E27FC236}">
                <a16:creationId xmlns="" xmlns:a16="http://schemas.microsoft.com/office/drawing/2014/main" id="{71883333-D353-57AA-83E2-7E12D7BAF381}"/>
              </a:ext>
            </a:extLst>
          </p:cNvPr>
          <p:cNvSpPr>
            <a:spLocks noGrp="1"/>
          </p:cNvSpPr>
          <p:nvPr>
            <p:ph idx="1"/>
          </p:nvPr>
        </p:nvSpPr>
        <p:spPr>
          <a:xfrm>
            <a:off x="566095" y="604897"/>
            <a:ext cx="4732326" cy="4429249"/>
          </a:xfrm>
        </p:spPr>
        <p:txBody>
          <a:bodyPr>
            <a:noAutofit/>
          </a:bodyPr>
          <a:lstStyle/>
          <a:p>
            <a:pPr algn="ctr"/>
            <a:r>
              <a:rPr lang="ru-RU" sz="1500" b="1" dirty="0" err="1" smtClean="0">
                <a:solidFill>
                  <a:schemeClr val="tx1"/>
                </a:solidFill>
              </a:rPr>
              <a:t>Зацепинг</a:t>
            </a:r>
            <a:r>
              <a:rPr lang="ru-RU" sz="1500" b="1" dirty="0" smtClean="0">
                <a:solidFill>
                  <a:schemeClr val="tx1"/>
                </a:solidFill>
              </a:rPr>
              <a:t> на крыше и с боковой части вагона,                  как и иные его формы,                                                              запрещен в большинстве стран, включая Россию. </a:t>
            </a:r>
          </a:p>
          <a:p>
            <a:pPr algn="ctr"/>
            <a:r>
              <a:rPr lang="ru-RU" sz="1500" b="1" dirty="0" smtClean="0">
                <a:solidFill>
                  <a:schemeClr val="tx1"/>
                </a:solidFill>
              </a:rPr>
              <a:t>Ежегодно в крупных городах фиксируются сотни таких нарушений, касающихся электричек,    других составов и трамваев. </a:t>
            </a:r>
          </a:p>
          <a:p>
            <a:pPr marL="0" indent="0" algn="ctr">
              <a:buNone/>
            </a:pPr>
            <a:r>
              <a:rPr lang="ru-RU" sz="1600" b="1" dirty="0" smtClean="0">
                <a:solidFill>
                  <a:schemeClr val="tx1"/>
                </a:solidFill>
              </a:rPr>
              <a:t>Подобные действия наказываются  по КоАП РФ          (Кодекс  об административных правонарушениях)</a:t>
            </a:r>
          </a:p>
          <a:p>
            <a:pPr algn="ctr">
              <a:buFont typeface="Wingdings" panose="05000000000000000000" pitchFamily="2" charset="2"/>
              <a:buChar char="Ø"/>
            </a:pPr>
            <a:r>
              <a:rPr lang="ru-RU" sz="1500" b="1" dirty="0" smtClean="0">
                <a:solidFill>
                  <a:schemeClr val="tx1"/>
                </a:solidFill>
              </a:rPr>
              <a:t> </a:t>
            </a:r>
            <a:r>
              <a:rPr lang="ru-RU" sz="1500" b="1" u="sng" dirty="0" smtClean="0">
                <a:solidFill>
                  <a:schemeClr val="tx1"/>
                </a:solidFill>
              </a:rPr>
              <a:t>статья 11.17 часть 1 КоАП РФ                                                     проезд снаружи поездов на железных дорогах общего пользования </a:t>
            </a:r>
          </a:p>
          <a:p>
            <a:pPr algn="ctr">
              <a:buFont typeface="Wingdings" panose="05000000000000000000" pitchFamily="2" charset="2"/>
              <a:buChar char="Ø"/>
            </a:pPr>
            <a:r>
              <a:rPr lang="ru-RU" sz="1500" b="1" u="sng" dirty="0" smtClean="0">
                <a:solidFill>
                  <a:schemeClr val="tx1"/>
                </a:solidFill>
              </a:rPr>
              <a:t>статья 12.29 часть 1 КоАП РФ</a:t>
            </a:r>
          </a:p>
          <a:p>
            <a:pPr marL="0" indent="0" algn="ctr">
              <a:buNone/>
            </a:pPr>
            <a:r>
              <a:rPr lang="ru-RU" sz="1500" b="1" u="sng" dirty="0" smtClean="0">
                <a:solidFill>
                  <a:schemeClr val="tx1"/>
                </a:solidFill>
              </a:rPr>
              <a:t>проезд снаружи трамваев и безрельсового транспорта на дорогах общего пользования</a:t>
            </a:r>
          </a:p>
          <a:p>
            <a:pPr marL="0" indent="0" algn="ctr">
              <a:buNone/>
            </a:pPr>
            <a:r>
              <a:rPr lang="ru-RU" sz="1500" b="1" u="sng" dirty="0" smtClean="0">
                <a:solidFill>
                  <a:schemeClr val="tx1"/>
                </a:solidFill>
              </a:rPr>
              <a:t>предусматривают </a:t>
            </a:r>
            <a:r>
              <a:rPr lang="ru-RU" sz="1500" b="1" u="sng" dirty="0">
                <a:solidFill>
                  <a:schemeClr val="tx1"/>
                </a:solidFill>
              </a:rPr>
              <a:t>наложение штрафа </a:t>
            </a:r>
            <a:r>
              <a:rPr lang="ru-RU" sz="1500" b="1" u="sng" dirty="0" smtClean="0">
                <a:solidFill>
                  <a:schemeClr val="tx1"/>
                </a:solidFill>
              </a:rPr>
              <a:t>                                                                 на </a:t>
            </a:r>
            <a:r>
              <a:rPr lang="ru-RU" sz="1500" b="1" u="sng" dirty="0">
                <a:solidFill>
                  <a:schemeClr val="tx1"/>
                </a:solidFill>
              </a:rPr>
              <a:t>каждого нарушителя. </a:t>
            </a:r>
          </a:p>
        </p:txBody>
      </p:sp>
      <p:sp>
        <p:nvSpPr>
          <p:cNvPr id="4" name="Прямоугольник 3"/>
          <p:cNvSpPr/>
          <p:nvPr/>
        </p:nvSpPr>
        <p:spPr>
          <a:xfrm>
            <a:off x="5287431" y="1089243"/>
            <a:ext cx="6354812" cy="1294970"/>
          </a:xfrm>
          <a:prstGeom prst="rect">
            <a:avLst/>
          </a:prstGeom>
        </p:spPr>
        <p:txBody>
          <a:bodyPr wrap="square">
            <a:spAutoFit/>
          </a:bodyPr>
          <a:lstStyle/>
          <a:p>
            <a:pPr algn="ctr">
              <a:lnSpc>
                <a:spcPct val="107000"/>
              </a:lnSpc>
              <a:spcAft>
                <a:spcPts val="1800"/>
              </a:spcAft>
            </a:pPr>
            <a:r>
              <a:rPr lang="ru-RU" sz="1300" kern="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algn="ctr">
              <a:lnSpc>
                <a:spcPct val="107000"/>
              </a:lnSpc>
              <a:spcAft>
                <a:spcPts val="1800"/>
              </a:spcAft>
            </a:pPr>
            <a:endPar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1800"/>
              </a:spcAft>
            </a:pP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Штрафы </a:t>
            </a:r>
            <a:r>
              <a:rPr lang="ru-RU" sz="1600" b="1" kern="0" dirty="0">
                <a:latin typeface="Times New Roman" panose="02020603050405020304" pitchFamily="18" charset="0"/>
                <a:ea typeface="Times New Roman" panose="02020603050405020304" pitchFamily="18" charset="0"/>
                <a:cs typeface="Times New Roman" panose="02020603050405020304" pitchFamily="18" charset="0"/>
              </a:rPr>
              <a:t>для </a:t>
            </a:r>
            <a:r>
              <a:rPr lang="ru-RU" sz="1600" b="1" kern="0" dirty="0" err="1">
                <a:latin typeface="Times New Roman" panose="02020603050405020304" pitchFamily="18" charset="0"/>
                <a:ea typeface="Times New Roman" panose="02020603050405020304" pitchFamily="18" charset="0"/>
                <a:cs typeface="Times New Roman" panose="02020603050405020304" pitchFamily="18" charset="0"/>
              </a:rPr>
              <a:t>зацеперов</a:t>
            </a:r>
            <a:r>
              <a:rPr lang="ru-RU" sz="1600" b="1" kern="0" dirty="0">
                <a:latin typeface="Times New Roman" panose="02020603050405020304" pitchFamily="18" charset="0"/>
                <a:ea typeface="Times New Roman" panose="02020603050405020304" pitchFamily="18" charset="0"/>
                <a:cs typeface="Times New Roman" panose="02020603050405020304" pitchFamily="18" charset="0"/>
              </a:rPr>
              <a:t> при использовании разного транспорта: </a:t>
            </a:r>
            <a:endParaRPr lang="ru-RU" sz="16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5186592" y="2731000"/>
            <a:ext cx="6250267" cy="3123356"/>
          </a:xfrm>
          <a:prstGeom prst="rect">
            <a:avLst/>
          </a:prstGeom>
        </p:spPr>
        <p:txBody>
          <a:bodyPr wrap="square">
            <a:spAutoFit/>
          </a:bodyPr>
          <a:lstStyle/>
          <a:p>
            <a:pPr marL="285750" indent="-285750">
              <a:lnSpc>
                <a:spcPct val="107000"/>
              </a:lnSpc>
              <a:spcAft>
                <a:spcPts val="1800"/>
              </a:spcAft>
              <a:buFont typeface="Wingdings" panose="05000000000000000000" pitchFamily="2" charset="2"/>
              <a:buChar char="§"/>
            </a:pP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электрички </a:t>
            </a:r>
            <a:r>
              <a:rPr lang="ru-RU" sz="1600" b="1" kern="0" dirty="0">
                <a:latin typeface="Times New Roman" panose="02020603050405020304" pitchFamily="18" charset="0"/>
                <a:ea typeface="Times New Roman" panose="02020603050405020304" pitchFamily="18" charset="0"/>
                <a:cs typeface="Times New Roman" panose="02020603050405020304" pitchFamily="18" charset="0"/>
              </a:rPr>
              <a:t>или другие поезда – от 2 до 4 тыс. рублей</a:t>
            </a: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marL="285750" indent="-285750">
              <a:lnSpc>
                <a:spcPct val="107000"/>
              </a:lnSpc>
              <a:spcAft>
                <a:spcPts val="1800"/>
              </a:spcAft>
              <a:buFont typeface="Wingdings" panose="05000000000000000000" pitchFamily="2" charset="2"/>
              <a:buChar char="§"/>
            </a:pP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трамваи </a:t>
            </a:r>
            <a:r>
              <a:rPr lang="ru-RU" sz="1600" b="1" kern="0" dirty="0">
                <a:latin typeface="Times New Roman" panose="02020603050405020304" pitchFamily="18" charset="0"/>
                <a:ea typeface="Times New Roman" panose="02020603050405020304" pitchFamily="18" charset="0"/>
                <a:cs typeface="Times New Roman" panose="02020603050405020304" pitchFamily="18" charset="0"/>
              </a:rPr>
              <a:t>любого типа – 500 рублей</a:t>
            </a: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marL="285750" indent="-285750">
              <a:lnSpc>
                <a:spcPct val="107000"/>
              </a:lnSpc>
              <a:spcAft>
                <a:spcPts val="1800"/>
              </a:spcAft>
              <a:buFont typeface="Wingdings" panose="05000000000000000000" pitchFamily="2" charset="2"/>
              <a:buChar char="§"/>
            </a:pPr>
            <a:r>
              <a:rPr lang="ru-RU" sz="1600" b="1" kern="0" dirty="0" smtClean="0">
                <a:latin typeface="Times New Roman" panose="02020603050405020304" pitchFamily="18" charset="0"/>
                <a:ea typeface="Times New Roman" panose="02020603050405020304" pitchFamily="18" charset="0"/>
                <a:cs typeface="Times New Roman" panose="02020603050405020304" pitchFamily="18" charset="0"/>
              </a:rPr>
              <a:t>вагоны из метрополитена – от 20 до 30 тыс. рублей.                                                                                                                       </a:t>
            </a:r>
            <a:r>
              <a:rPr lang="ru-RU" sz="1600" b="1" u="sng" kern="0" dirty="0" smtClean="0">
                <a:latin typeface="Times New Roman" panose="02020603050405020304" pitchFamily="18" charset="0"/>
                <a:ea typeface="Times New Roman" panose="02020603050405020304" pitchFamily="18" charset="0"/>
                <a:cs typeface="Times New Roman" panose="02020603050405020304" pitchFamily="18" charset="0"/>
              </a:rPr>
              <a:t>   в случаях с метро также может грозить арест на 10 суток.                                                          Связано это с тем, что действия </a:t>
            </a:r>
            <a:r>
              <a:rPr lang="ru-RU" sz="1600" b="1" u="sng" kern="0" dirty="0" err="1" smtClean="0">
                <a:latin typeface="Times New Roman" panose="02020603050405020304" pitchFamily="18" charset="0"/>
                <a:ea typeface="Times New Roman" panose="02020603050405020304" pitchFamily="18" charset="0"/>
                <a:cs typeface="Times New Roman" panose="02020603050405020304" pitchFamily="18" charset="0"/>
              </a:rPr>
              <a:t>зацепера</a:t>
            </a:r>
            <a:r>
              <a:rPr lang="ru-RU" sz="1600" b="1" u="sng" kern="0" dirty="0" smtClean="0">
                <a:latin typeface="Times New Roman" panose="02020603050405020304" pitchFamily="18" charset="0"/>
                <a:ea typeface="Times New Roman" panose="02020603050405020304" pitchFamily="18" charset="0"/>
                <a:cs typeface="Times New Roman" panose="02020603050405020304" pitchFamily="18" charset="0"/>
              </a:rPr>
              <a:t>  будут расцениваться серьезным нарушением транспортной безопасности. </a:t>
            </a:r>
          </a:p>
          <a:p>
            <a:pPr>
              <a:lnSpc>
                <a:spcPct val="107000"/>
              </a:lnSpc>
              <a:spcAft>
                <a:spcPts val="1800"/>
              </a:spcAft>
            </a:pPr>
            <a:endParaRPr lang="ru-RU" sz="800" dirty="0"/>
          </a:p>
          <a:p>
            <a:pPr>
              <a:lnSpc>
                <a:spcPct val="107000"/>
              </a:lnSpc>
              <a:spcAft>
                <a:spcPts val="1800"/>
              </a:spcAft>
            </a:pPr>
            <a:endParaRPr lang="ru-RU" sz="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578622" y="5275133"/>
            <a:ext cx="10980370" cy="1200329"/>
          </a:xfrm>
          <a:prstGeom prst="rect">
            <a:avLst/>
          </a:prstGeom>
          <a:noFill/>
        </p:spPr>
        <p:txBody>
          <a:bodyPr wrap="square" rtlCol="0">
            <a:spAutoFit/>
          </a:bodyPr>
          <a:lstStyle/>
          <a:p>
            <a:pPr algn="ctr"/>
            <a:r>
              <a:rPr lang="ru-RU" b="1" u="sng" dirty="0">
                <a:solidFill>
                  <a:srgbClr val="C00000"/>
                </a:solidFill>
              </a:rPr>
              <a:t>В особых ситуациях, когда экстремальное хобби использовалось с целью хулиганства </a:t>
            </a:r>
            <a:r>
              <a:rPr lang="ru-RU" b="1" u="sng" dirty="0" smtClean="0">
                <a:solidFill>
                  <a:srgbClr val="C00000"/>
                </a:solidFill>
              </a:rPr>
              <a:t>                                                и </a:t>
            </a:r>
            <a:r>
              <a:rPr lang="ru-RU" b="1" u="sng" dirty="0">
                <a:solidFill>
                  <a:srgbClr val="C00000"/>
                </a:solidFill>
              </a:rPr>
              <a:t>создало угрозу окружающим и поездам, нарушителя ждет ответственность по статье 267.1 из УК РФ</a:t>
            </a:r>
            <a:r>
              <a:rPr lang="ru-RU" b="1" u="sng" dirty="0" smtClean="0">
                <a:solidFill>
                  <a:srgbClr val="C00000"/>
                </a:solidFill>
              </a:rPr>
              <a:t>.</a:t>
            </a:r>
          </a:p>
          <a:p>
            <a:pPr algn="ctr"/>
            <a:r>
              <a:rPr lang="ru-RU" b="1" u="sng" dirty="0" smtClean="0">
                <a:solidFill>
                  <a:srgbClr val="C00000"/>
                </a:solidFill>
              </a:rPr>
              <a:t> </a:t>
            </a:r>
            <a:r>
              <a:rPr lang="ru-RU" b="1" u="sng" dirty="0">
                <a:solidFill>
                  <a:srgbClr val="C00000"/>
                </a:solidFill>
              </a:rPr>
              <a:t>Тогда он может столкнуться со штрафом до 300 тыс. рублей или тюремным заключением до 2 лет.</a:t>
            </a:r>
          </a:p>
          <a:p>
            <a:endParaRPr lang="ru-RU" dirty="0"/>
          </a:p>
        </p:txBody>
      </p:sp>
    </p:spTree>
    <p:extLst>
      <p:ext uri="{BB962C8B-B14F-4D97-AF65-F5344CB8AC3E}">
        <p14:creationId xmlns:p14="http://schemas.microsoft.com/office/powerpoint/2010/main" val="3005656140"/>
      </p:ext>
    </p:extLst>
  </p:cSld>
  <p:clrMapOvr>
    <a:masterClrMapping/>
  </p:clrMapOvr>
  <mc:AlternateContent xmlns:mc="http://schemas.openxmlformats.org/markup-compatibility/2006" xmlns:p14="http://schemas.microsoft.com/office/powerpoint/2010/main">
    <mc:Choice Requires="p14">
      <p:transition spd="slow" p14:dur="2000" advTm="4729"/>
    </mc:Choice>
    <mc:Fallback xmlns="">
      <p:transition spd="slow" advTm="4729"/>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1D39ECD8-0E3E-43C1-9E56-3604E9A15E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 xmlns:a16="http://schemas.microsoft.com/office/drawing/2014/main" id="{1B592F0F-402B-4FF5-BC6B-00A024655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 xmlns:a16="http://schemas.microsoft.com/office/drawing/2014/main" id="{8EF0DA20-3B85-45BF-BA3A-BFB1E8447C8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 xmlns:a16="http://schemas.microsoft.com/office/drawing/2014/main" id="{8777C3F1-A465-43B3-85B0-DD54F9F1525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 xmlns:a16="http://schemas.microsoft.com/office/drawing/2014/main" id="{1DB29FDA-E291-482E-AAF5-3E0C5C3214AF}"/>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 xmlns:a16="http://schemas.microsoft.com/office/drawing/2014/main" id="{00024A88-E45C-43D3-B94F-346AF518B1C8}"/>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Объект 2">
            <a:extLst>
              <a:ext uri="{FF2B5EF4-FFF2-40B4-BE49-F238E27FC236}">
                <a16:creationId xmlns="" xmlns:a16="http://schemas.microsoft.com/office/drawing/2014/main" id="{9C21DE88-5A09-2DC7-0FD7-C45DCA9D9D9D}"/>
              </a:ext>
            </a:extLst>
          </p:cNvPr>
          <p:cNvSpPr>
            <a:spLocks noGrp="1"/>
          </p:cNvSpPr>
          <p:nvPr>
            <p:ph idx="1"/>
          </p:nvPr>
        </p:nvSpPr>
        <p:spPr>
          <a:xfrm>
            <a:off x="1951630" y="491319"/>
            <a:ext cx="8871045" cy="1460311"/>
          </a:xfrm>
        </p:spPr>
        <p:txBody>
          <a:bodyPr>
            <a:noAutofit/>
          </a:bodyPr>
          <a:lstStyle/>
          <a:p>
            <a:pPr marL="0" indent="0" algn="ctr" fontAlgn="base">
              <a:buNone/>
            </a:pPr>
            <a:endParaRPr lang="ru-RU" b="1" dirty="0" smtClean="0"/>
          </a:p>
          <a:p>
            <a:pPr marL="0" indent="0" algn="ctr" fontAlgn="base">
              <a:buNone/>
            </a:pPr>
            <a:r>
              <a:rPr lang="ru-RU" b="1" dirty="0" smtClean="0"/>
              <a:t>Железная </a:t>
            </a:r>
            <a:r>
              <a:rPr lang="ru-RU" b="1" dirty="0"/>
              <a:t>дорога не прощает ошибок — лучше своевременно предотвратить трагедию! </a:t>
            </a:r>
            <a:br>
              <a:rPr lang="ru-RU" b="1" dirty="0"/>
            </a:br>
            <a:endParaRPr lang="ru-RU" b="1" dirty="0"/>
          </a:p>
        </p:txBody>
      </p:sp>
      <p:pic>
        <p:nvPicPr>
          <p:cNvPr id="2" name="Рисунок 1"/>
          <p:cNvPicPr>
            <a:picLocks noChangeAspect="1"/>
          </p:cNvPicPr>
          <p:nvPr/>
        </p:nvPicPr>
        <p:blipFill>
          <a:blip r:embed="rId4"/>
          <a:stretch>
            <a:fillRect/>
          </a:stretch>
        </p:blipFill>
        <p:spPr>
          <a:xfrm>
            <a:off x="3352562" y="3203428"/>
            <a:ext cx="5486876" cy="451143"/>
          </a:xfrm>
          <a:prstGeom prst="rect">
            <a:avLst/>
          </a:prstGeom>
        </p:spPr>
      </p:pic>
      <p:pic>
        <p:nvPicPr>
          <p:cNvPr id="19" name="Объект 3" descr="https://cf2.ppt-online.org/files2/slide/5/5pk4zV8WjqQuvXeMfGaArywZEgCl6YJDP7b1OR/slide-10.jpg"/>
          <p:cNvPicPr/>
          <p:nvPr/>
        </p:nvPicPr>
        <p:blipFill>
          <a:blip r:embed="rId5">
            <a:extLst>
              <a:ext uri="{28A0092B-C50C-407E-A947-70E740481C1C}">
                <a14:useLocalDpi xmlns:a14="http://schemas.microsoft.com/office/drawing/2010/main" val="0"/>
              </a:ext>
            </a:extLst>
          </a:blip>
          <a:srcRect/>
          <a:stretch>
            <a:fillRect/>
          </a:stretch>
        </p:blipFill>
        <p:spPr bwMode="auto">
          <a:xfrm>
            <a:off x="3393702" y="1794979"/>
            <a:ext cx="5155320" cy="3930555"/>
          </a:xfrm>
          <a:prstGeom prst="rect">
            <a:avLst/>
          </a:prstGeom>
          <a:noFill/>
          <a:ln>
            <a:noFill/>
          </a:ln>
        </p:spPr>
      </p:pic>
    </p:spTree>
    <p:extLst>
      <p:ext uri="{BB962C8B-B14F-4D97-AF65-F5344CB8AC3E}">
        <p14:creationId xmlns:p14="http://schemas.microsoft.com/office/powerpoint/2010/main" val="2956326157"/>
      </p:ext>
    </p:extLst>
  </p:cSld>
  <p:clrMapOvr>
    <a:masterClrMapping/>
  </p:clrMapOvr>
  <mc:AlternateContent xmlns:mc="http://schemas.openxmlformats.org/markup-compatibility/2006" xmlns:p14="http://schemas.microsoft.com/office/powerpoint/2010/main">
    <mc:Choice Requires="p14">
      <p:transition spd="slow" p14:dur="2000" advTm="3329"/>
    </mc:Choice>
    <mc:Fallback xmlns="">
      <p:transition spd="slow" advTm="332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 xmlns:a16="http://schemas.microsoft.com/office/drawing/2014/main" id="{1D39ECD8-0E3E-43C1-9E56-3604E9A15E7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 xmlns:a16="http://schemas.microsoft.com/office/drawing/2014/main" id="{1B592F0F-402B-4FF5-BC6B-00A024655AB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15" name="Picture 14">
              <a:extLst>
                <a:ext uri="{FF2B5EF4-FFF2-40B4-BE49-F238E27FC236}">
                  <a16:creationId xmlns="" xmlns:a16="http://schemas.microsoft.com/office/drawing/2014/main" id="{8EF0DA20-3B85-45BF-BA3A-BFB1E8447C8D}"/>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 xmlns:a16="http://schemas.microsoft.com/office/drawing/2014/main" id="{8777C3F1-A465-43B3-85B0-DD54F9F1525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 xmlns:a16="http://schemas.microsoft.com/office/drawing/2014/main" id="{1DB29FDA-E291-482E-AAF5-3E0C5C3214AF}"/>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8" name="Picture 17">
              <a:extLst>
                <a:ext uri="{FF2B5EF4-FFF2-40B4-BE49-F238E27FC236}">
                  <a16:creationId xmlns="" xmlns:a16="http://schemas.microsoft.com/office/drawing/2014/main" id="{00024A88-E45C-43D3-B94F-346AF518B1C8}"/>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Объект 2">
            <a:extLst>
              <a:ext uri="{FF2B5EF4-FFF2-40B4-BE49-F238E27FC236}">
                <a16:creationId xmlns="" xmlns:a16="http://schemas.microsoft.com/office/drawing/2014/main" id="{9C21DE88-5A09-2DC7-0FD7-C45DCA9D9D9D}"/>
              </a:ext>
            </a:extLst>
          </p:cNvPr>
          <p:cNvSpPr>
            <a:spLocks noGrp="1"/>
          </p:cNvSpPr>
          <p:nvPr>
            <p:ph idx="1"/>
          </p:nvPr>
        </p:nvSpPr>
        <p:spPr>
          <a:xfrm>
            <a:off x="777240" y="607813"/>
            <a:ext cx="10634472" cy="5202143"/>
          </a:xfrm>
        </p:spPr>
        <p:txBody>
          <a:bodyPr>
            <a:noAutofit/>
          </a:bodyPr>
          <a:lstStyle/>
          <a:p>
            <a:pPr marL="0" indent="0" algn="ctr" fontAlgn="base">
              <a:buNone/>
            </a:pPr>
            <a:r>
              <a:rPr lang="ru-RU" b="1" i="1" dirty="0" smtClean="0">
                <a:solidFill>
                  <a:srgbClr val="7030A0"/>
                </a:solidFill>
              </a:rPr>
              <a:t>Всегда есть</a:t>
            </a:r>
            <a:r>
              <a:rPr lang="ru-RU" b="1" i="1" dirty="0">
                <a:solidFill>
                  <a:srgbClr val="7030A0"/>
                </a:solidFill>
              </a:rPr>
              <a:t> </a:t>
            </a:r>
            <a:r>
              <a:rPr lang="ru-RU" b="1" i="1" dirty="0" smtClean="0">
                <a:solidFill>
                  <a:srgbClr val="7030A0"/>
                </a:solidFill>
              </a:rPr>
              <a:t>рациональная альтернатива</a:t>
            </a:r>
            <a:r>
              <a:rPr lang="ru-RU" i="1" dirty="0" smtClean="0">
                <a:solidFill>
                  <a:srgbClr val="7030A0"/>
                </a:solidFill>
              </a:rPr>
              <a:t>                                                                                   Как говорится «Вашу бы молодую энергию, но </a:t>
            </a:r>
            <a:r>
              <a:rPr lang="ru-RU" i="1" dirty="0">
                <a:solidFill>
                  <a:srgbClr val="7030A0"/>
                </a:solidFill>
              </a:rPr>
              <a:t>в мирных </a:t>
            </a:r>
            <a:r>
              <a:rPr lang="ru-RU" i="1" dirty="0" smtClean="0">
                <a:solidFill>
                  <a:srgbClr val="7030A0"/>
                </a:solidFill>
              </a:rPr>
              <a:t>целях»                                                     </a:t>
            </a:r>
            <a:r>
              <a:rPr lang="ru-RU" sz="1800" dirty="0" smtClean="0"/>
              <a:t>Мотоспорт, езда </a:t>
            </a:r>
            <a:r>
              <a:rPr lang="ru-RU" sz="1800" dirty="0"/>
              <a:t>на </a:t>
            </a:r>
            <a:r>
              <a:rPr lang="ru-RU" sz="1800" dirty="0" err="1" smtClean="0"/>
              <a:t>скейте</a:t>
            </a:r>
            <a:r>
              <a:rPr lang="ru-RU" sz="1800" dirty="0" smtClean="0"/>
              <a:t>,</a:t>
            </a:r>
            <a:r>
              <a:rPr lang="ru-RU" sz="1800" dirty="0"/>
              <a:t> </a:t>
            </a:r>
            <a:r>
              <a:rPr lang="ru-RU" sz="1800" dirty="0" err="1"/>
              <a:t>велофристайл</a:t>
            </a:r>
            <a:r>
              <a:rPr lang="ru-RU" sz="1800" dirty="0" smtClean="0"/>
              <a:t>,  уличная акробатика, соревнование </a:t>
            </a:r>
            <a:r>
              <a:rPr lang="ru-RU" sz="1800" dirty="0" err="1" smtClean="0"/>
              <a:t>дронов</a:t>
            </a:r>
            <a:r>
              <a:rPr lang="ru-RU" sz="1800" dirty="0" smtClean="0"/>
              <a:t>, пилотируемых моделей…,   под присмотром</a:t>
            </a:r>
            <a:r>
              <a:rPr lang="ru-RU" sz="1800" dirty="0"/>
              <a:t> </a:t>
            </a:r>
            <a:r>
              <a:rPr lang="ru-RU" sz="1800" dirty="0" smtClean="0"/>
              <a:t>инструкторов разовьёт у вас чувство </a:t>
            </a:r>
            <a:r>
              <a:rPr lang="ru-RU" sz="1800" dirty="0"/>
              <a:t>коллективизма</a:t>
            </a:r>
            <a:r>
              <a:rPr lang="ru-RU" sz="1800" dirty="0" smtClean="0"/>
              <a:t>,</a:t>
            </a:r>
            <a:r>
              <a:rPr lang="ru-RU" sz="1800" dirty="0"/>
              <a:t> </a:t>
            </a:r>
            <a:r>
              <a:rPr lang="ru-RU" sz="1800" dirty="0" smtClean="0"/>
              <a:t>ловкость,                                         умение </a:t>
            </a:r>
            <a:r>
              <a:rPr lang="ru-RU" sz="1800" dirty="0"/>
              <a:t>контролировать свои эмоции и с осторожностью относиться к своему здоровью и </a:t>
            </a:r>
            <a:r>
              <a:rPr lang="ru-RU" sz="1800" dirty="0" smtClean="0"/>
              <a:t>жизни                                                    не </a:t>
            </a:r>
            <a:r>
              <a:rPr lang="ru-RU" sz="1800" dirty="0"/>
              <a:t>подвергая себя </a:t>
            </a:r>
            <a:r>
              <a:rPr lang="ru-RU" sz="1800" dirty="0" smtClean="0"/>
              <a:t>смертельной опасности</a:t>
            </a:r>
          </a:p>
          <a:p>
            <a:pPr marL="0" indent="0" algn="ctr" fontAlgn="base">
              <a:buNone/>
            </a:pPr>
            <a:endParaRPr lang="ru-RU" dirty="0" smtClean="0"/>
          </a:p>
          <a:p>
            <a:pPr marL="0" indent="0" algn="ctr" fontAlgn="base">
              <a:buNone/>
            </a:pPr>
            <a:endParaRPr lang="ru-RU" dirty="0"/>
          </a:p>
        </p:txBody>
      </p:sp>
      <p:pic>
        <p:nvPicPr>
          <p:cNvPr id="10" name="Рисунок 9" descr="Роликовые коньки и скейт. Фото."/>
          <p:cNvPicPr/>
          <p:nvPr/>
        </p:nvPicPr>
        <p:blipFill>
          <a:blip r:embed="rId4">
            <a:extLst>
              <a:ext uri="{28A0092B-C50C-407E-A947-70E740481C1C}">
                <a14:useLocalDpi xmlns:a14="http://schemas.microsoft.com/office/drawing/2010/main" val="0"/>
              </a:ext>
            </a:extLst>
          </a:blip>
          <a:srcRect/>
          <a:stretch>
            <a:fillRect/>
          </a:stretch>
        </p:blipFill>
        <p:spPr bwMode="auto">
          <a:xfrm>
            <a:off x="623700" y="2552131"/>
            <a:ext cx="3838232" cy="1977381"/>
          </a:xfrm>
          <a:prstGeom prst="rect">
            <a:avLst/>
          </a:prstGeom>
          <a:noFill/>
          <a:ln>
            <a:noFill/>
          </a:ln>
        </p:spPr>
      </p:pic>
      <p:pic>
        <p:nvPicPr>
          <p:cNvPr id="11" name="Рисунок 10" descr="На фестиваль велофристайла в Эстонии приедут участники из 30 стран мира..  Metro"/>
          <p:cNvPicPr/>
          <p:nvPr/>
        </p:nvPicPr>
        <p:blipFill>
          <a:blip r:embed="rId5">
            <a:extLst>
              <a:ext uri="{28A0092B-C50C-407E-A947-70E740481C1C}">
                <a14:useLocalDpi xmlns:a14="http://schemas.microsoft.com/office/drawing/2010/main" val="0"/>
              </a:ext>
            </a:extLst>
          </a:blip>
          <a:srcRect/>
          <a:stretch>
            <a:fillRect/>
          </a:stretch>
        </p:blipFill>
        <p:spPr bwMode="auto">
          <a:xfrm>
            <a:off x="9316044" y="4517409"/>
            <a:ext cx="2264768" cy="1729298"/>
          </a:xfrm>
          <a:prstGeom prst="rect">
            <a:avLst/>
          </a:prstGeom>
          <a:noFill/>
          <a:ln>
            <a:noFill/>
          </a:ln>
        </p:spPr>
      </p:pic>
      <p:pic>
        <p:nvPicPr>
          <p:cNvPr id="13" name="Рисунок 12" descr="Всем #надоподкачаться | SCAPP"/>
          <p:cNvPicPr/>
          <p:nvPr/>
        </p:nvPicPr>
        <p:blipFill>
          <a:blip r:embed="rId6">
            <a:extLst>
              <a:ext uri="{28A0092B-C50C-407E-A947-70E740481C1C}">
                <a14:useLocalDpi xmlns:a14="http://schemas.microsoft.com/office/drawing/2010/main" val="0"/>
              </a:ext>
            </a:extLst>
          </a:blip>
          <a:srcRect/>
          <a:stretch>
            <a:fillRect/>
          </a:stretch>
        </p:blipFill>
        <p:spPr bwMode="auto">
          <a:xfrm>
            <a:off x="2738194" y="4531298"/>
            <a:ext cx="2638425" cy="1715409"/>
          </a:xfrm>
          <a:prstGeom prst="rect">
            <a:avLst/>
          </a:prstGeom>
          <a:noFill/>
          <a:ln>
            <a:noFill/>
          </a:ln>
        </p:spPr>
      </p:pic>
      <p:pic>
        <p:nvPicPr>
          <p:cNvPr id="19" name="Рисунок 18" descr="ShallWeDance: Новости"/>
          <p:cNvPicPr/>
          <p:nvPr/>
        </p:nvPicPr>
        <p:blipFill>
          <a:blip r:embed="rId7">
            <a:extLst>
              <a:ext uri="{28A0092B-C50C-407E-A947-70E740481C1C}">
                <a14:useLocalDpi xmlns:a14="http://schemas.microsoft.com/office/drawing/2010/main" val="0"/>
              </a:ext>
            </a:extLst>
          </a:blip>
          <a:srcRect/>
          <a:stretch>
            <a:fillRect/>
          </a:stretch>
        </p:blipFill>
        <p:spPr bwMode="auto">
          <a:xfrm>
            <a:off x="623827" y="4512806"/>
            <a:ext cx="2371202" cy="1733901"/>
          </a:xfrm>
          <a:prstGeom prst="rect">
            <a:avLst/>
          </a:prstGeom>
          <a:noFill/>
          <a:ln>
            <a:noFill/>
          </a:ln>
        </p:spPr>
      </p:pic>
      <p:pic>
        <p:nvPicPr>
          <p:cNvPr id="20" name="Рисунок 19"/>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97280" y="4509967"/>
            <a:ext cx="2153254" cy="1736740"/>
          </a:xfrm>
          <a:prstGeom prst="rect">
            <a:avLst/>
          </a:prstGeom>
          <a:noFill/>
          <a:ln>
            <a:noFill/>
          </a:ln>
        </p:spPr>
      </p:pic>
      <p:pic>
        <p:nvPicPr>
          <p:cNvPr id="21" name="Рисунок 20"/>
          <p:cNvPicPr>
            <a:picLocks noChangeAspect="1"/>
          </p:cNvPicPr>
          <p:nvPr/>
        </p:nvPicPr>
        <p:blipFill>
          <a:blip r:embed="rId9"/>
          <a:stretch>
            <a:fillRect/>
          </a:stretch>
        </p:blipFill>
        <p:spPr>
          <a:xfrm>
            <a:off x="8125856" y="2552131"/>
            <a:ext cx="3480229" cy="1997448"/>
          </a:xfrm>
          <a:prstGeom prst="rect">
            <a:avLst/>
          </a:prstGeom>
        </p:spPr>
      </p:pic>
      <p:pic>
        <p:nvPicPr>
          <p:cNvPr id="22" name="Рисунок 21"/>
          <p:cNvPicPr>
            <a:picLocks noChangeAspect="1"/>
          </p:cNvPicPr>
          <p:nvPr/>
        </p:nvPicPr>
        <p:blipFill>
          <a:blip r:embed="rId10"/>
          <a:stretch>
            <a:fillRect/>
          </a:stretch>
        </p:blipFill>
        <p:spPr>
          <a:xfrm>
            <a:off x="4434482" y="2552131"/>
            <a:ext cx="3691248" cy="1960675"/>
          </a:xfrm>
          <a:prstGeom prst="rect">
            <a:avLst/>
          </a:prstGeom>
        </p:spPr>
      </p:pic>
      <p:pic>
        <p:nvPicPr>
          <p:cNvPr id="25" name="Рисунок 24"/>
          <p:cNvPicPr>
            <a:picLocks noChangeAspect="1"/>
          </p:cNvPicPr>
          <p:nvPr/>
        </p:nvPicPr>
        <p:blipFill>
          <a:blip r:embed="rId11"/>
          <a:stretch>
            <a:fillRect/>
          </a:stretch>
        </p:blipFill>
        <p:spPr>
          <a:xfrm>
            <a:off x="5363248" y="4509967"/>
            <a:ext cx="2144755" cy="1736740"/>
          </a:xfrm>
          <a:prstGeom prst="rect">
            <a:avLst/>
          </a:prstGeom>
        </p:spPr>
      </p:pic>
    </p:spTree>
    <p:extLst>
      <p:ext uri="{BB962C8B-B14F-4D97-AF65-F5344CB8AC3E}">
        <p14:creationId xmlns:p14="http://schemas.microsoft.com/office/powerpoint/2010/main" val="3167742340"/>
      </p:ext>
    </p:extLst>
  </p:cSld>
  <p:clrMapOvr>
    <a:masterClrMapping/>
  </p:clrMapOvr>
  <mc:AlternateContent xmlns:mc="http://schemas.openxmlformats.org/markup-compatibility/2006" xmlns:p14="http://schemas.microsoft.com/office/powerpoint/2010/main">
    <mc:Choice Requires="p14">
      <p:transition spd="slow" p14:dur="2000" advTm="2945"/>
    </mc:Choice>
    <mc:Fallback xmlns="">
      <p:transition spd="slow" advTm="2945"/>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57200" y="409434"/>
            <a:ext cx="5479576" cy="3086908"/>
          </a:xfrm>
          <a:prstGeom prst="rect">
            <a:avLst/>
          </a:prstGeom>
        </p:spPr>
      </p:pic>
      <p:pic>
        <p:nvPicPr>
          <p:cNvPr id="3" name="Рисунок 2"/>
          <p:cNvPicPr>
            <a:picLocks noChangeAspect="1"/>
          </p:cNvPicPr>
          <p:nvPr/>
        </p:nvPicPr>
        <p:blipFill>
          <a:blip r:embed="rId3"/>
          <a:stretch>
            <a:fillRect/>
          </a:stretch>
        </p:blipFill>
        <p:spPr>
          <a:xfrm>
            <a:off x="8062346" y="406979"/>
            <a:ext cx="3710553" cy="1920011"/>
          </a:xfrm>
          <a:prstGeom prst="rect">
            <a:avLst/>
          </a:prstGeom>
        </p:spPr>
      </p:pic>
      <p:pic>
        <p:nvPicPr>
          <p:cNvPr id="4" name="Рисунок 3"/>
          <p:cNvPicPr>
            <a:picLocks noChangeAspect="1"/>
          </p:cNvPicPr>
          <p:nvPr/>
        </p:nvPicPr>
        <p:blipFill>
          <a:blip r:embed="rId4"/>
          <a:stretch>
            <a:fillRect/>
          </a:stretch>
        </p:blipFill>
        <p:spPr>
          <a:xfrm>
            <a:off x="5936776" y="406980"/>
            <a:ext cx="2139315" cy="1698461"/>
          </a:xfrm>
          <a:prstGeom prst="rect">
            <a:avLst/>
          </a:prstGeom>
        </p:spPr>
      </p:pic>
      <p:pic>
        <p:nvPicPr>
          <p:cNvPr id="5" name="Рисунок 4"/>
          <p:cNvPicPr>
            <a:picLocks noChangeAspect="1"/>
          </p:cNvPicPr>
          <p:nvPr/>
        </p:nvPicPr>
        <p:blipFill>
          <a:blip r:embed="rId5"/>
          <a:stretch>
            <a:fillRect/>
          </a:stretch>
        </p:blipFill>
        <p:spPr>
          <a:xfrm>
            <a:off x="8906430" y="2231148"/>
            <a:ext cx="2866470" cy="1917677"/>
          </a:xfrm>
          <a:prstGeom prst="rect">
            <a:avLst/>
          </a:prstGeom>
        </p:spPr>
      </p:pic>
      <p:pic>
        <p:nvPicPr>
          <p:cNvPr id="6" name="Рисунок 5"/>
          <p:cNvPicPr>
            <a:picLocks noChangeAspect="1"/>
          </p:cNvPicPr>
          <p:nvPr/>
        </p:nvPicPr>
        <p:blipFill>
          <a:blip r:embed="rId6"/>
          <a:stretch>
            <a:fillRect/>
          </a:stretch>
        </p:blipFill>
        <p:spPr>
          <a:xfrm>
            <a:off x="457200" y="3496341"/>
            <a:ext cx="4468440" cy="2973039"/>
          </a:xfrm>
          <a:prstGeom prst="rect">
            <a:avLst/>
          </a:prstGeom>
        </p:spPr>
      </p:pic>
      <p:pic>
        <p:nvPicPr>
          <p:cNvPr id="8" name="Рисунок 7"/>
          <p:cNvPicPr>
            <a:picLocks noChangeAspect="1"/>
          </p:cNvPicPr>
          <p:nvPr/>
        </p:nvPicPr>
        <p:blipFill>
          <a:blip r:embed="rId7"/>
          <a:stretch>
            <a:fillRect/>
          </a:stretch>
        </p:blipFill>
        <p:spPr>
          <a:xfrm>
            <a:off x="6596129" y="2236313"/>
            <a:ext cx="2310301" cy="1912512"/>
          </a:xfrm>
          <a:prstGeom prst="rect">
            <a:avLst/>
          </a:prstGeom>
        </p:spPr>
      </p:pic>
      <p:pic>
        <p:nvPicPr>
          <p:cNvPr id="9" name="Рисунок 8"/>
          <p:cNvPicPr>
            <a:picLocks noChangeAspect="1"/>
          </p:cNvPicPr>
          <p:nvPr/>
        </p:nvPicPr>
        <p:blipFill>
          <a:blip r:embed="rId8"/>
          <a:stretch>
            <a:fillRect/>
          </a:stretch>
        </p:blipFill>
        <p:spPr>
          <a:xfrm>
            <a:off x="8906429" y="4117286"/>
            <a:ext cx="2842296" cy="2352094"/>
          </a:xfrm>
          <a:prstGeom prst="rect">
            <a:avLst/>
          </a:prstGeom>
        </p:spPr>
      </p:pic>
      <p:pic>
        <p:nvPicPr>
          <p:cNvPr id="11" name="Рисунок 10"/>
          <p:cNvPicPr>
            <a:picLocks noChangeAspect="1"/>
          </p:cNvPicPr>
          <p:nvPr/>
        </p:nvPicPr>
        <p:blipFill>
          <a:blip r:embed="rId9"/>
          <a:stretch>
            <a:fillRect/>
          </a:stretch>
        </p:blipFill>
        <p:spPr>
          <a:xfrm>
            <a:off x="4692676" y="3496341"/>
            <a:ext cx="4213753" cy="2973039"/>
          </a:xfrm>
          <a:prstGeom prst="rect">
            <a:avLst/>
          </a:prstGeom>
        </p:spPr>
      </p:pic>
      <p:pic>
        <p:nvPicPr>
          <p:cNvPr id="12" name="Рисунок 11"/>
          <p:cNvPicPr>
            <a:picLocks noChangeAspect="1"/>
          </p:cNvPicPr>
          <p:nvPr/>
        </p:nvPicPr>
        <p:blipFill>
          <a:blip r:embed="rId7"/>
          <a:stretch>
            <a:fillRect/>
          </a:stretch>
        </p:blipFill>
        <p:spPr>
          <a:xfrm>
            <a:off x="5936776" y="1752890"/>
            <a:ext cx="2969654" cy="1743450"/>
          </a:xfrm>
          <a:prstGeom prst="rect">
            <a:avLst/>
          </a:prstGeom>
        </p:spPr>
      </p:pic>
    </p:spTree>
    <p:extLst>
      <p:ext uri="{BB962C8B-B14F-4D97-AF65-F5344CB8AC3E}">
        <p14:creationId xmlns:p14="http://schemas.microsoft.com/office/powerpoint/2010/main" val="124967419"/>
      </p:ext>
    </p:extLst>
  </p:cSld>
  <p:clrMapOvr>
    <a:masterClrMapping/>
  </p:clrMapOvr>
  <mc:AlternateContent xmlns:mc="http://schemas.openxmlformats.org/markup-compatibility/2006" xmlns:p14="http://schemas.microsoft.com/office/powerpoint/2010/main">
    <mc:Choice Requires="p14">
      <p:transition spd="slow" p14:dur="2000" advTm="4818"/>
    </mc:Choice>
    <mc:Fallback xmlns="">
      <p:transition spd="slow" advTm="4818"/>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963" y="629523"/>
            <a:ext cx="10495127" cy="1200329"/>
          </a:xfrm>
          <a:prstGeom prst="rect">
            <a:avLst/>
          </a:prstGeom>
        </p:spPr>
        <p:txBody>
          <a:bodyPr wrap="square">
            <a:spAutoFit/>
          </a:bodyPr>
          <a:lstStyle/>
          <a:p>
            <a:pPr algn="ctr" fontAlgn="base"/>
            <a:r>
              <a:rPr lang="ru-RU" sz="2400" dirty="0"/>
              <a:t>Принимая участие в жизнеутверждающих и социально-значимых мероприятиях: Молодёжных Фестивалях, Форумах, соревнованиях, олимпиадах, викторинах </a:t>
            </a:r>
          </a:p>
          <a:p>
            <a:pPr algn="ctr" fontAlgn="base"/>
            <a:r>
              <a:rPr lang="ru-RU" sz="2400" dirty="0"/>
              <a:t>Вы получите адекватное признание своих заслуг, проявите лидерские </a:t>
            </a:r>
            <a:r>
              <a:rPr lang="ru-RU" sz="2400" dirty="0" smtClean="0"/>
              <a:t>качества </a:t>
            </a:r>
            <a:endParaRPr lang="ru-RU" sz="2400" dirty="0"/>
          </a:p>
        </p:txBody>
      </p:sp>
      <p:pic>
        <p:nvPicPr>
          <p:cNvPr id="5" name="Рисунок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7326" y="1749187"/>
            <a:ext cx="2988860" cy="1780415"/>
          </a:xfrm>
          <a:prstGeom prst="rect">
            <a:avLst/>
          </a:prstGeom>
          <a:noFill/>
          <a:ln>
            <a:noFill/>
          </a:ln>
        </p:spPr>
      </p:pic>
      <p:pic>
        <p:nvPicPr>
          <p:cNvPr id="7" name="Рисунок 6"/>
          <p:cNvPicPr>
            <a:picLocks noChangeAspect="1"/>
          </p:cNvPicPr>
          <p:nvPr/>
        </p:nvPicPr>
        <p:blipFill>
          <a:blip r:embed="rId3"/>
          <a:stretch>
            <a:fillRect/>
          </a:stretch>
        </p:blipFill>
        <p:spPr>
          <a:xfrm>
            <a:off x="1069113" y="1906753"/>
            <a:ext cx="3134898" cy="1792751"/>
          </a:xfrm>
          <a:prstGeom prst="rect">
            <a:avLst/>
          </a:prstGeom>
        </p:spPr>
      </p:pic>
      <p:pic>
        <p:nvPicPr>
          <p:cNvPr id="8" name="Рисунок 7" descr="Молодежные форумы – профессиональные сообщества или место для «тусовки»?» –  Молодёжные единые ведомости – МЕДВЕД"/>
          <p:cNvPicPr/>
          <p:nvPr/>
        </p:nvPicPr>
        <p:blipFill>
          <a:blip r:embed="rId4">
            <a:extLst>
              <a:ext uri="{28A0092B-C50C-407E-A947-70E740481C1C}">
                <a14:useLocalDpi xmlns:a14="http://schemas.microsoft.com/office/drawing/2010/main" val="0"/>
              </a:ext>
            </a:extLst>
          </a:blip>
          <a:srcRect/>
          <a:stretch>
            <a:fillRect/>
          </a:stretch>
        </p:blipFill>
        <p:spPr bwMode="auto">
          <a:xfrm>
            <a:off x="7681653" y="1906753"/>
            <a:ext cx="3671252" cy="2188547"/>
          </a:xfrm>
          <a:prstGeom prst="rect">
            <a:avLst/>
          </a:prstGeom>
          <a:noFill/>
          <a:ln>
            <a:noFill/>
          </a:ln>
        </p:spPr>
      </p:pic>
      <p:pic>
        <p:nvPicPr>
          <p:cNvPr id="10" name="Рисунок 9"/>
          <p:cNvPicPr>
            <a:picLocks noChangeAspect="1"/>
          </p:cNvPicPr>
          <p:nvPr/>
        </p:nvPicPr>
        <p:blipFill>
          <a:blip r:embed="rId3"/>
          <a:stretch>
            <a:fillRect/>
          </a:stretch>
        </p:blipFill>
        <p:spPr>
          <a:xfrm>
            <a:off x="959916" y="1897221"/>
            <a:ext cx="3321943" cy="2107881"/>
          </a:xfrm>
          <a:prstGeom prst="rect">
            <a:avLst/>
          </a:prstGeom>
        </p:spPr>
      </p:pic>
      <p:pic>
        <p:nvPicPr>
          <p:cNvPr id="14" name="Рисунок 13"/>
          <p:cNvPicPr>
            <a:picLocks noChangeAspect="1"/>
          </p:cNvPicPr>
          <p:nvPr/>
        </p:nvPicPr>
        <p:blipFill>
          <a:blip r:embed="rId5"/>
          <a:stretch>
            <a:fillRect/>
          </a:stretch>
        </p:blipFill>
        <p:spPr>
          <a:xfrm>
            <a:off x="3354587" y="3529602"/>
            <a:ext cx="5032337" cy="2742637"/>
          </a:xfrm>
          <a:prstGeom prst="rect">
            <a:avLst/>
          </a:prstGeom>
        </p:spPr>
      </p:pic>
    </p:spTree>
    <p:extLst>
      <p:ext uri="{BB962C8B-B14F-4D97-AF65-F5344CB8AC3E}">
        <p14:creationId xmlns:p14="http://schemas.microsoft.com/office/powerpoint/2010/main" val="1981878873"/>
      </p:ext>
    </p:extLst>
  </p:cSld>
  <p:clrMapOvr>
    <a:masterClrMapping/>
  </p:clrMapOvr>
  <mc:AlternateContent xmlns:mc="http://schemas.openxmlformats.org/markup-compatibility/2006" xmlns:p14="http://schemas.microsoft.com/office/powerpoint/2010/main">
    <mc:Choice Requires="p14">
      <p:transition spd="slow" p14:dur="2000" advTm="4265"/>
    </mc:Choice>
    <mc:Fallback xmlns="">
      <p:transition spd="slow" advTm="4265"/>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Стань участником Всероссийских молодежных форумов"/>
          <p:cNvPicPr/>
          <p:nvPr/>
        </p:nvPicPr>
        <p:blipFill>
          <a:blip r:embed="rId2">
            <a:extLst>
              <a:ext uri="{28A0092B-C50C-407E-A947-70E740481C1C}">
                <a14:useLocalDpi xmlns:a14="http://schemas.microsoft.com/office/drawing/2010/main" val="0"/>
              </a:ext>
            </a:extLst>
          </a:blip>
          <a:srcRect/>
          <a:stretch>
            <a:fillRect/>
          </a:stretch>
        </p:blipFill>
        <p:spPr bwMode="auto">
          <a:xfrm>
            <a:off x="5905143" y="2085922"/>
            <a:ext cx="5681807" cy="3973684"/>
          </a:xfrm>
          <a:prstGeom prst="rect">
            <a:avLst/>
          </a:prstGeom>
          <a:noFill/>
          <a:ln>
            <a:noFill/>
          </a:ln>
        </p:spPr>
      </p:pic>
      <p:pic>
        <p:nvPicPr>
          <p:cNvPr id="5" name="Рисунок 4"/>
          <p:cNvPicPr>
            <a:picLocks noChangeAspect="1"/>
          </p:cNvPicPr>
          <p:nvPr/>
        </p:nvPicPr>
        <p:blipFill>
          <a:blip r:embed="rId3"/>
          <a:stretch>
            <a:fillRect/>
          </a:stretch>
        </p:blipFill>
        <p:spPr>
          <a:xfrm>
            <a:off x="632134" y="682852"/>
            <a:ext cx="5273009" cy="2756818"/>
          </a:xfrm>
          <a:prstGeom prst="rect">
            <a:avLst/>
          </a:prstGeom>
        </p:spPr>
      </p:pic>
      <p:sp>
        <p:nvSpPr>
          <p:cNvPr id="6" name="TextBox 5"/>
          <p:cNvSpPr txBox="1"/>
          <p:nvPr/>
        </p:nvSpPr>
        <p:spPr>
          <a:xfrm>
            <a:off x="1282890" y="4353636"/>
            <a:ext cx="4435522" cy="553998"/>
          </a:xfrm>
          <a:prstGeom prst="rect">
            <a:avLst/>
          </a:prstGeom>
          <a:noFill/>
        </p:spPr>
        <p:txBody>
          <a:bodyPr wrap="square" rtlCol="0">
            <a:spAutoFit/>
          </a:bodyPr>
          <a:lstStyle/>
          <a:p>
            <a:pPr algn="ctr"/>
            <a:r>
              <a:rPr lang="ru-RU" sz="3000" b="1" dirty="0" smtClean="0">
                <a:solidFill>
                  <a:srgbClr val="7030A0"/>
                </a:solidFill>
              </a:rPr>
              <a:t>ВАШ ВЫБОР</a:t>
            </a:r>
            <a:r>
              <a:rPr lang="en-US" sz="3000" b="1" dirty="0" smtClean="0">
                <a:solidFill>
                  <a:srgbClr val="7030A0"/>
                </a:solidFill>
              </a:rPr>
              <a:t> ?</a:t>
            </a:r>
            <a:endParaRPr lang="ru-RU" sz="3000" b="1" dirty="0">
              <a:solidFill>
                <a:srgbClr val="7030A0"/>
              </a:solidFill>
            </a:endParaRPr>
          </a:p>
        </p:txBody>
      </p:sp>
      <p:pic>
        <p:nvPicPr>
          <p:cNvPr id="11" name="Рисунок 10"/>
          <p:cNvPicPr>
            <a:picLocks noChangeAspect="1"/>
          </p:cNvPicPr>
          <p:nvPr/>
        </p:nvPicPr>
        <p:blipFill>
          <a:blip r:embed="rId4"/>
          <a:stretch>
            <a:fillRect/>
          </a:stretch>
        </p:blipFill>
        <p:spPr>
          <a:xfrm>
            <a:off x="632134" y="3029803"/>
            <a:ext cx="5273009" cy="3182735"/>
          </a:xfrm>
          <a:prstGeom prst="rect">
            <a:avLst/>
          </a:prstGeom>
        </p:spPr>
      </p:pic>
      <p:sp>
        <p:nvSpPr>
          <p:cNvPr id="12" name="TextBox 11"/>
          <p:cNvSpPr txBox="1"/>
          <p:nvPr/>
        </p:nvSpPr>
        <p:spPr>
          <a:xfrm>
            <a:off x="3138985" y="5049672"/>
            <a:ext cx="259308" cy="646331"/>
          </a:xfrm>
          <a:prstGeom prst="rect">
            <a:avLst/>
          </a:prstGeom>
          <a:noFill/>
        </p:spPr>
        <p:txBody>
          <a:bodyPr wrap="square" rtlCol="0">
            <a:spAutoFit/>
          </a:bodyPr>
          <a:lstStyle/>
          <a:p>
            <a:r>
              <a:rPr lang="ru-RU" dirty="0" smtClean="0"/>
              <a:t>ВА</a:t>
            </a:r>
            <a:endParaRPr lang="ru-RU" dirty="0"/>
          </a:p>
        </p:txBody>
      </p:sp>
      <p:sp>
        <p:nvSpPr>
          <p:cNvPr id="13" name="TextBox 12"/>
          <p:cNvSpPr txBox="1"/>
          <p:nvPr/>
        </p:nvSpPr>
        <p:spPr>
          <a:xfrm flipH="1">
            <a:off x="632134" y="4517410"/>
            <a:ext cx="3499410" cy="1384995"/>
          </a:xfrm>
          <a:prstGeom prst="rect">
            <a:avLst/>
          </a:prstGeom>
          <a:noFill/>
        </p:spPr>
        <p:txBody>
          <a:bodyPr wrap="square" rtlCol="0">
            <a:spAutoFit/>
          </a:bodyPr>
          <a:lstStyle/>
          <a:p>
            <a:r>
              <a:rPr lang="ru-RU" sz="4200" b="1" i="1" dirty="0" smtClean="0">
                <a:solidFill>
                  <a:schemeClr val="bg1"/>
                </a:solidFill>
              </a:rPr>
              <a:t>ВАШ ВЫБОР </a:t>
            </a:r>
            <a:r>
              <a:rPr lang="en-US" sz="4200" b="1" i="1" dirty="0">
                <a:solidFill>
                  <a:schemeClr val="bg1"/>
                </a:solidFill>
              </a:rPr>
              <a:t>?</a:t>
            </a:r>
            <a:endParaRPr lang="ru-RU" sz="4200" b="1" i="1" dirty="0">
              <a:solidFill>
                <a:schemeClr val="bg1"/>
              </a:solidFill>
            </a:endParaRPr>
          </a:p>
        </p:txBody>
      </p:sp>
      <p:sp>
        <p:nvSpPr>
          <p:cNvPr id="3" name="TextBox 2"/>
          <p:cNvSpPr txBox="1"/>
          <p:nvPr/>
        </p:nvSpPr>
        <p:spPr>
          <a:xfrm>
            <a:off x="6086900" y="608593"/>
            <a:ext cx="5090616" cy="1477328"/>
          </a:xfrm>
          <a:prstGeom prst="rect">
            <a:avLst/>
          </a:prstGeom>
          <a:noFill/>
        </p:spPr>
        <p:txBody>
          <a:bodyPr wrap="square" rtlCol="0">
            <a:spAutoFit/>
          </a:bodyPr>
          <a:lstStyle/>
          <a:p>
            <a:pPr algn="ctr"/>
            <a:r>
              <a:rPr lang="ru-RU" sz="3000" b="1" dirty="0" smtClean="0">
                <a:solidFill>
                  <a:srgbClr val="7030A0"/>
                </a:solidFill>
              </a:rPr>
              <a:t>От судьбы не уйти, </a:t>
            </a:r>
          </a:p>
          <a:p>
            <a:pPr algn="ctr"/>
            <a:r>
              <a:rPr lang="ru-RU" sz="3000" b="1" dirty="0" smtClean="0">
                <a:solidFill>
                  <a:srgbClr val="7030A0"/>
                </a:solidFill>
              </a:rPr>
              <a:t>но изменить её вектор – </a:t>
            </a:r>
          </a:p>
          <a:p>
            <a:pPr algn="ctr"/>
            <a:r>
              <a:rPr lang="ru-RU" sz="3000" b="1" dirty="0" smtClean="0">
                <a:solidFill>
                  <a:srgbClr val="7030A0"/>
                </a:solidFill>
              </a:rPr>
              <a:t>человеку под силу вполне!</a:t>
            </a:r>
          </a:p>
        </p:txBody>
      </p:sp>
    </p:spTree>
    <p:extLst>
      <p:ext uri="{BB962C8B-B14F-4D97-AF65-F5344CB8AC3E}">
        <p14:creationId xmlns:p14="http://schemas.microsoft.com/office/powerpoint/2010/main" val="4143258948"/>
      </p:ext>
    </p:extLst>
  </p:cSld>
  <p:clrMapOvr>
    <a:masterClrMapping/>
  </p:clrMapOvr>
  <mc:AlternateContent xmlns:mc="http://schemas.openxmlformats.org/markup-compatibility/2006" xmlns:p14="http://schemas.microsoft.com/office/powerpoint/2010/main">
    <mc:Choice Requires="p14">
      <p:transition spd="slow" p14:dur="2000" advTm="5882"/>
    </mc:Choice>
    <mc:Fallback xmlns="">
      <p:transition spd="slow" advTm="5882"/>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593</TotalTime>
  <Words>507</Words>
  <Application>Microsoft Office PowerPoint</Application>
  <PresentationFormat>Широкоэкранный</PresentationFormat>
  <Paragraphs>63</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Garamond</vt:lpstr>
      <vt:lpstr>Times New Roman</vt:lpstr>
      <vt:lpstr>Wingdings</vt:lpstr>
      <vt:lpstr>Organic</vt:lpstr>
      <vt:lpstr>ЗАЦЕПЕРЫ</vt:lpstr>
      <vt:lpstr>Кого называют зацеперами</vt:lpstr>
      <vt:lpstr>Человек при этом держится за любые доступные элементы, включая поручни, ступени лестниц, подножки или иные выступающие части корпуса.                                                                                Экстремалы могут цепляться за поезда дальнего следования, обычные пригородные электрички,  составы из метро, грузовые вагоны или даже трамваи. Любителей подобного развлечения называют зацеперами.</vt:lpstr>
      <vt:lpstr>Почему люди ездят снаружи поезда</vt:lpstr>
      <vt:lpstr>      Почему зацеперы рискуют жизнью и ездят снаружи поездов:</vt:lpstr>
      <vt:lpstr>Опасность зацепинга</vt:lpstr>
      <vt:lpstr>Опасность зацепинга</vt:lpstr>
      <vt:lpstr>ДЛЯ СПРАВКИ</vt:lpstr>
      <vt:lpstr>Наказание за зацепинг в России</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efilipchuk</dc:creator>
  <cp:lastModifiedBy>nshiriankina</cp:lastModifiedBy>
  <cp:revision>113</cp:revision>
  <dcterms:created xsi:type="dcterms:W3CDTF">2022-09-09T13:54:39Z</dcterms:created>
  <dcterms:modified xsi:type="dcterms:W3CDTF">2026-08-31T12:06:32Z</dcterms:modified>
</cp:coreProperties>
</file>